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9"/>
  </p:notesMasterIdLst>
  <p:sldIdLst>
    <p:sldId id="314" r:id="rId5"/>
    <p:sldId id="323" r:id="rId6"/>
    <p:sldId id="308" r:id="rId7"/>
    <p:sldId id="315" r:id="rId8"/>
    <p:sldId id="316" r:id="rId9"/>
    <p:sldId id="317" r:id="rId10"/>
    <p:sldId id="318" r:id="rId11"/>
    <p:sldId id="321" r:id="rId12"/>
    <p:sldId id="319" r:id="rId13"/>
    <p:sldId id="322" r:id="rId14"/>
    <p:sldId id="320" r:id="rId15"/>
    <p:sldId id="325" r:id="rId16"/>
    <p:sldId id="324" r:id="rId17"/>
    <p:sldId id="331" r:id="rId18"/>
    <p:sldId id="327" r:id="rId19"/>
    <p:sldId id="332" r:id="rId20"/>
    <p:sldId id="333" r:id="rId21"/>
    <p:sldId id="326" r:id="rId22"/>
    <p:sldId id="335" r:id="rId23"/>
    <p:sldId id="334" r:id="rId24"/>
    <p:sldId id="328" r:id="rId25"/>
    <p:sldId id="344" r:id="rId26"/>
    <p:sldId id="295" r:id="rId27"/>
    <p:sldId id="341" r:id="rId28"/>
    <p:sldId id="342" r:id="rId29"/>
    <p:sldId id="343" r:id="rId30"/>
    <p:sldId id="345" r:id="rId31"/>
    <p:sldId id="348" r:id="rId32"/>
    <p:sldId id="349" r:id="rId33"/>
    <p:sldId id="329" r:id="rId34"/>
    <p:sldId id="351" r:id="rId35"/>
    <p:sldId id="352" r:id="rId36"/>
    <p:sldId id="350" r:id="rId37"/>
    <p:sldId id="31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22" autoAdjust="0"/>
    <p:restoredTop sz="93383" autoAdjust="0"/>
  </p:normalViewPr>
  <p:slideViewPr>
    <p:cSldViewPr snapToGrid="0">
      <p:cViewPr varScale="1">
        <p:scale>
          <a:sx n="80" d="100"/>
          <a:sy n="80" d="100"/>
        </p:scale>
        <p:origin x="744" y="67"/>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‹N›</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Note: Si usa la </a:t>
            </a:r>
            <a:r>
              <a:rPr lang="it-IT" dirty="0" err="1"/>
              <a:t>GeLu</a:t>
            </a:r>
            <a:r>
              <a:rPr lang="it-IT" dirty="0"/>
              <a:t>, </a:t>
            </a:r>
            <a:r>
              <a:rPr lang="it-IT" dirty="0" err="1"/>
              <a:t>Gaussian</a:t>
            </a:r>
            <a:r>
              <a:rPr lang="it-IT" dirty="0"/>
              <a:t> </a:t>
            </a:r>
            <a:r>
              <a:rPr lang="it-IT" dirty="0" err="1"/>
              <a:t>Error</a:t>
            </a:r>
            <a:r>
              <a:rPr lang="it-IT" dirty="0"/>
              <a:t> Linear Unit come Funzione di attivazione in alcuni </a:t>
            </a:r>
            <a:r>
              <a:rPr lang="it-IT" dirty="0" err="1"/>
              <a:t>layer</a:t>
            </a:r>
            <a:r>
              <a:rPr lang="it-IT" dirty="0"/>
              <a:t> dell’encoder, rispetto alla classica </a:t>
            </a:r>
            <a:r>
              <a:rPr lang="it-IT" dirty="0" err="1"/>
              <a:t>ReLu</a:t>
            </a:r>
            <a:r>
              <a:rPr lang="it-IT" dirty="0"/>
              <a:t> la </a:t>
            </a:r>
            <a:r>
              <a:rPr lang="it-IT" dirty="0" err="1"/>
              <a:t>GeLu</a:t>
            </a:r>
            <a:r>
              <a:rPr lang="it-IT" dirty="0"/>
              <a:t> evita meglio l’</a:t>
            </a:r>
            <a:r>
              <a:rPr lang="it-IT" dirty="0" err="1"/>
              <a:t>overfitting</a:t>
            </a:r>
            <a:r>
              <a:rPr lang="it-IT" dirty="0"/>
              <a:t> e lavora meglio con valori negativi dei neuroni.</a:t>
            </a:r>
          </a:p>
        </p:txBody>
      </p:sp>
      <p:sp>
        <p:nvSpPr>
          <p:cNvPr id="4" name="Segnaposto numero diapositiva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833760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5939589-3E79-4C82-AA4A-FE78234FAA59}" type="slidenum">
              <a:rPr lang="en-US" smtClean="0"/>
              <a:t>12</a:t>
            </a:fld>
            <a:endParaRPr lang="en-US" dirty="0"/>
          </a:p>
        </p:txBody>
      </p:sp>
    </p:spTree>
    <p:extLst>
      <p:ext uri="{BB962C8B-B14F-4D97-AF65-F5344CB8AC3E}">
        <p14:creationId xmlns:p14="http://schemas.microsoft.com/office/powerpoint/2010/main" val="2232669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1188352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2248774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3326735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it-IT"/>
              <a:t>Fare clic per modificare lo stile del titolo dello schema</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it-IT"/>
              <a:t>Fare clic per modificare gli stili del testo dello schema</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it-IT"/>
              <a:t>Fare clic per modificare lo stile del titolo dello schema</a:t>
            </a:r>
            <a:endParaRPr lang="en-US"/>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it-IT"/>
              <a:t>Fare clic per modificare gli stili del testo dello schema</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ntestazione sezion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‹N›</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‹N›</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AA83C15-E3FA-980E-BEAC-314A41A01ACD}"/>
              </a:ext>
            </a:extLst>
          </p:cNvPr>
          <p:cNvSpPr>
            <a:spLocks noGrp="1"/>
          </p:cNvSpPr>
          <p:nvPr>
            <p:ph type="ctrTitle"/>
          </p:nvPr>
        </p:nvSpPr>
        <p:spPr>
          <a:xfrm>
            <a:off x="763481" y="1122363"/>
            <a:ext cx="10688714" cy="1851656"/>
          </a:xfrm>
        </p:spPr>
        <p:txBody>
          <a:bodyPr>
            <a:normAutofit/>
          </a:bodyPr>
          <a:lstStyle/>
          <a:p>
            <a:r>
              <a:rPr lang="it-IT" sz="4500" dirty="0">
                <a:latin typeface="Montserrat" panose="00000500000000000000" pitchFamily="2" charset="0"/>
              </a:rPr>
              <a:t>Acoustic scene </a:t>
            </a:r>
            <a:r>
              <a:rPr lang="it-IT" sz="4500" dirty="0" err="1">
                <a:latin typeface="Montserrat" panose="00000500000000000000" pitchFamily="2" charset="0"/>
              </a:rPr>
              <a:t>classification</a:t>
            </a:r>
            <a:br>
              <a:rPr lang="it-IT" sz="4800" dirty="0">
                <a:latin typeface="Montserrat" panose="00000500000000000000" pitchFamily="2" charset="0"/>
              </a:rPr>
            </a:br>
            <a:endParaRPr lang="en-US" sz="4800" dirty="0">
              <a:latin typeface="Montserrat" panose="00000500000000000000" pitchFamily="2" charset="0"/>
            </a:endParaRPr>
          </a:p>
        </p:txBody>
      </p:sp>
      <p:sp>
        <p:nvSpPr>
          <p:cNvPr id="5" name="Sottotitolo 4">
            <a:extLst>
              <a:ext uri="{FF2B5EF4-FFF2-40B4-BE49-F238E27FC236}">
                <a16:creationId xmlns:a16="http://schemas.microsoft.com/office/drawing/2014/main" id="{EC5560FC-488A-1402-B8F5-26253BD6A3E4}"/>
              </a:ext>
            </a:extLst>
          </p:cNvPr>
          <p:cNvSpPr>
            <a:spLocks noGrp="1"/>
          </p:cNvSpPr>
          <p:nvPr>
            <p:ph type="subTitle" idx="1"/>
          </p:nvPr>
        </p:nvSpPr>
        <p:spPr>
          <a:xfrm>
            <a:off x="3485965" y="3429000"/>
            <a:ext cx="9144000" cy="1655762"/>
          </a:xfrm>
        </p:spPr>
        <p:txBody>
          <a:bodyPr>
            <a:normAutofit/>
          </a:bodyPr>
          <a:lstStyle/>
          <a:p>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Cognitive Computing and Artificial Intelligenc</a:t>
            </a:r>
            <a:r>
              <a:rPr lang="en-US" sz="1800" dirty="0">
                <a:solidFill>
                  <a:srgbClr val="243847"/>
                </a:solidFill>
                <a:latin typeface="Montserrat" panose="00000500000000000000" pitchFamily="2" charset="0"/>
              </a:rPr>
              <a:t>e 2024</a:t>
            </a:r>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University of Catania, Italy</a:t>
            </a:r>
          </a:p>
        </p:txBody>
      </p:sp>
      <p:pic>
        <p:nvPicPr>
          <p:cNvPr id="7" name="Elemento grafico 6">
            <a:extLst>
              <a:ext uri="{FF2B5EF4-FFF2-40B4-BE49-F238E27FC236}">
                <a16:creationId xmlns:a16="http://schemas.microsoft.com/office/drawing/2014/main" id="{6352AA32-C711-EB03-4532-95192FE2C6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71191" y="139959"/>
            <a:ext cx="982404" cy="982404"/>
          </a:xfrm>
          <a:prstGeom prst="rect">
            <a:avLst/>
          </a:prstGeom>
        </p:spPr>
      </p:pic>
      <p:sp>
        <p:nvSpPr>
          <p:cNvPr id="10" name="CasellaDiTesto 9">
            <a:extLst>
              <a:ext uri="{FF2B5EF4-FFF2-40B4-BE49-F238E27FC236}">
                <a16:creationId xmlns:a16="http://schemas.microsoft.com/office/drawing/2014/main" id="{F358E148-E189-4925-814F-E08FAF64E97D}"/>
              </a:ext>
            </a:extLst>
          </p:cNvPr>
          <p:cNvSpPr txBox="1"/>
          <p:nvPr/>
        </p:nvSpPr>
        <p:spPr>
          <a:xfrm>
            <a:off x="877077" y="6316825"/>
            <a:ext cx="1492898" cy="307777"/>
          </a:xfrm>
          <a:prstGeom prst="rect">
            <a:avLst/>
          </a:prstGeom>
          <a:noFill/>
        </p:spPr>
        <p:txBody>
          <a:bodyPr wrap="square" rtlCol="0">
            <a:spAutoFit/>
          </a:bodyPr>
          <a:lstStyle/>
          <a:p>
            <a:r>
              <a:rPr lang="it-IT" sz="1400" b="1" dirty="0">
                <a:solidFill>
                  <a:srgbClr val="3C48FE"/>
                </a:solidFill>
                <a:latin typeface="Montserrat" panose="00000500000000000000" pitchFamily="2" charset="0"/>
              </a:rPr>
              <a:t>2023-2024</a:t>
            </a:r>
            <a:endParaRPr lang="en-US" sz="1400" b="1" dirty="0">
              <a:solidFill>
                <a:srgbClr val="3C48FE"/>
              </a:solidFill>
              <a:latin typeface="Montserrat" panose="00000500000000000000" pitchFamily="2" charset="0"/>
            </a:endParaRPr>
          </a:p>
        </p:txBody>
      </p:sp>
      <p:pic>
        <p:nvPicPr>
          <p:cNvPr id="8" name="Immagine 7">
            <a:extLst>
              <a:ext uri="{FF2B5EF4-FFF2-40B4-BE49-F238E27FC236}">
                <a16:creationId xmlns:a16="http://schemas.microsoft.com/office/drawing/2014/main" id="{BC9F9D30-A53D-4342-BDF5-26C3CA572188}"/>
              </a:ext>
            </a:extLst>
          </p:cNvPr>
          <p:cNvPicPr>
            <a:picLocks noChangeAspect="1"/>
          </p:cNvPicPr>
          <p:nvPr/>
        </p:nvPicPr>
        <p:blipFill>
          <a:blip r:embed="rId4"/>
          <a:stretch>
            <a:fillRect/>
          </a:stretch>
        </p:blipFill>
        <p:spPr>
          <a:xfrm>
            <a:off x="519816" y="263905"/>
            <a:ext cx="2207419" cy="714375"/>
          </a:xfrm>
          <a:prstGeom prst="rect">
            <a:avLst/>
          </a:prstGeom>
        </p:spPr>
      </p:pic>
    </p:spTree>
    <p:extLst>
      <p:ext uri="{BB962C8B-B14F-4D97-AF65-F5344CB8AC3E}">
        <p14:creationId xmlns:p14="http://schemas.microsoft.com/office/powerpoint/2010/main" val="2976139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2706176" y="997014"/>
            <a:ext cx="7276024" cy="1179576"/>
          </a:xfrm>
        </p:spPr>
        <p:txBody>
          <a:bodyPr>
            <a:normAutofit/>
          </a:bodyPr>
          <a:lstStyle/>
          <a:p>
            <a:r>
              <a:rPr lang="en-US" dirty="0"/>
              <a:t>Data Pre-Processing</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296486"/>
            <a:ext cx="10699457" cy="4190039"/>
          </a:xfrm>
        </p:spPr>
        <p:txBody>
          <a:bodyPr>
            <a:normAutofit fontScale="92500" lnSpcReduction="20000"/>
          </a:bodyPr>
          <a:lstStyle/>
          <a:p>
            <a:r>
              <a:rPr lang="en-US" dirty="0"/>
              <a:t>From a data pre-processing point of view we use the AST feature extractor from the class </a:t>
            </a:r>
            <a:r>
              <a:rPr lang="en-US" dirty="0" err="1"/>
              <a:t>ASTFeatureExtractor</a:t>
            </a:r>
            <a:r>
              <a:rPr lang="en-US" dirty="0"/>
              <a:t>. </a:t>
            </a:r>
          </a:p>
          <a:p>
            <a:r>
              <a:rPr lang="en-US" dirty="0"/>
              <a:t>Given an audio loaded by </a:t>
            </a:r>
            <a:r>
              <a:rPr lang="en-US" dirty="0" err="1"/>
              <a:t>librosa</a:t>
            </a:r>
            <a:r>
              <a:rPr lang="en-US" dirty="0"/>
              <a:t> we perform audio data augmentation, using the following transformations:</a:t>
            </a:r>
          </a:p>
          <a:p>
            <a:pPr marL="342900" indent="-342900">
              <a:buFont typeface="Arial" panose="020B0604020202020204" pitchFamily="34" charset="0"/>
              <a:buChar char="•"/>
            </a:pPr>
            <a:r>
              <a:rPr lang="en-US" dirty="0"/>
              <a:t>Shift time : </a:t>
            </a:r>
            <a:r>
              <a:rPr lang="en-US" dirty="0" err="1"/>
              <a:t>Tecnique</a:t>
            </a:r>
            <a:r>
              <a:rPr lang="en-US" dirty="0"/>
              <a:t> which creates new version of the audio, shifting the time. It helps avoiding overfitting thanks to the variation of the data. Moreover it helps handling delays and advances during inference phase.</a:t>
            </a:r>
            <a:endParaRPr lang="en-US" sz="1400" b="1" dirty="0"/>
          </a:p>
          <a:p>
            <a:pPr lvl="1" indent="0">
              <a:buNone/>
            </a:pPr>
            <a:r>
              <a:rPr lang="en-US" sz="1200" b="1" dirty="0"/>
              <a:t>	</a:t>
            </a:r>
            <a:r>
              <a:rPr lang="en-US" sz="1900" b="1" dirty="0"/>
              <a:t>shift = </a:t>
            </a:r>
            <a:r>
              <a:rPr lang="en-US" sz="1900" b="1" dirty="0" err="1"/>
              <a:t>np.random.randint</a:t>
            </a:r>
            <a:r>
              <a:rPr lang="en-US" sz="1900" b="1" dirty="0"/>
              <a:t>(</a:t>
            </a:r>
            <a:r>
              <a:rPr lang="en-US" sz="1900" b="1" dirty="0" err="1"/>
              <a:t>len</a:t>
            </a:r>
            <a:r>
              <a:rPr lang="en-US" sz="1900" b="1" dirty="0"/>
              <a:t>(audio) * 0.2</a:t>
            </a:r>
          </a:p>
          <a:p>
            <a:r>
              <a:rPr lang="en-US" sz="1900" b="1" dirty="0"/>
              <a:t>	audio = </a:t>
            </a:r>
            <a:r>
              <a:rPr lang="en-US" sz="1900" b="1" dirty="0" err="1"/>
              <a:t>np.roll</a:t>
            </a:r>
            <a:r>
              <a:rPr lang="en-US" sz="1900" b="1" dirty="0"/>
              <a:t>(audio, shift)</a:t>
            </a:r>
          </a:p>
          <a:p>
            <a:pPr marL="342900" indent="-342900">
              <a:buFont typeface="Arial" panose="020B0604020202020204" pitchFamily="34" charset="0"/>
              <a:buChar char="•"/>
            </a:pPr>
            <a:r>
              <a:rPr lang="en-US" dirty="0"/>
              <a:t>Amplification: Amplify the audio to capture better sound with low amplitude.</a:t>
            </a:r>
          </a:p>
          <a:p>
            <a:r>
              <a:rPr lang="en-US" sz="1800" b="1" dirty="0"/>
              <a:t>	</a:t>
            </a:r>
            <a:r>
              <a:rPr lang="en-US" sz="1800" b="1" dirty="0" err="1"/>
              <a:t>ampl</a:t>
            </a:r>
            <a:r>
              <a:rPr lang="en-US" sz="1800" b="1" dirty="0"/>
              <a:t> = 2.0</a:t>
            </a:r>
          </a:p>
          <a:p>
            <a:r>
              <a:rPr lang="en-US" sz="1800" b="1" dirty="0"/>
              <a:t>	audio = audio * </a:t>
            </a:r>
            <a:r>
              <a:rPr lang="en-US" sz="1800" b="1" dirty="0" err="1"/>
              <a:t>ampl</a:t>
            </a:r>
            <a:endParaRPr lang="en-US" sz="1800"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239000" y="631889"/>
            <a:ext cx="4114800" cy="365125"/>
          </a:xfrm>
        </p:spPr>
        <p:txBody>
          <a:bodyPr/>
          <a:lstStyle/>
          <a:p>
            <a:r>
              <a:rPr lang="en-US" dirty="0"/>
              <a:t>Pre-processing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Tree>
    <p:extLst>
      <p:ext uri="{BB962C8B-B14F-4D97-AF65-F5344CB8AC3E}">
        <p14:creationId xmlns:p14="http://schemas.microsoft.com/office/powerpoint/2010/main" val="146760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506783" y="1383611"/>
            <a:ext cx="6190488" cy="1179576"/>
          </a:xfrm>
        </p:spPr>
        <p:txBody>
          <a:bodyPr>
            <a:normAutofit/>
          </a:bodyPr>
          <a:lstStyle/>
          <a:p>
            <a:r>
              <a:rPr lang="en-US" sz="5400" dirty="0"/>
              <a:t>Fine-Tuning</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7"/>
            <a:ext cx="10699457" cy="3610814"/>
          </a:xfrm>
        </p:spPr>
        <p:txBody>
          <a:bodyPr>
            <a:normAutofit/>
          </a:bodyPr>
          <a:lstStyle/>
          <a:p>
            <a:r>
              <a:rPr lang="en-US" dirty="0"/>
              <a:t>The task needs a fine-tune on TUT 17 dataset. This is done using the pre-trained network and adding over it our classification layer. Then during training we do what’s called freezing. Freezing means keep the already pre-trained parameters of AST (pre-trained on </a:t>
            </a:r>
            <a:r>
              <a:rPr lang="en-US" dirty="0" err="1"/>
              <a:t>AudioSet</a:t>
            </a:r>
            <a:r>
              <a:rPr lang="en-US" dirty="0"/>
              <a:t> dataset) and then train only the parameters of the new added linear layers, the ones which will be tuned on our specific task. </a:t>
            </a:r>
          </a:p>
          <a:p>
            <a:r>
              <a:rPr lang="en-US" dirty="0"/>
              <a:t>From a </a:t>
            </a:r>
            <a:r>
              <a:rPr lang="en-US" dirty="0" err="1"/>
              <a:t>pratical</a:t>
            </a:r>
            <a:r>
              <a:rPr lang="en-US" dirty="0"/>
              <a:t> point of view, we added 2 linear layers that reduce the space dimensionality to 384 and 15 neurons respectively. The last dimension, 15 is of course our number of classes provided by the TUT 17 dataset.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Fine-tuning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Tree>
    <p:extLst>
      <p:ext uri="{BB962C8B-B14F-4D97-AF65-F5344CB8AC3E}">
        <p14:creationId xmlns:p14="http://schemas.microsoft.com/office/powerpoint/2010/main" val="3141006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data 4">
            <a:extLst>
              <a:ext uri="{FF2B5EF4-FFF2-40B4-BE49-F238E27FC236}">
                <a16:creationId xmlns:a16="http://schemas.microsoft.com/office/drawing/2014/main" id="{125B2546-EFC7-4E64-A45E-14AA99A4FA66}"/>
              </a:ext>
            </a:extLst>
          </p:cNvPr>
          <p:cNvSpPr>
            <a:spLocks noGrp="1"/>
          </p:cNvSpPr>
          <p:nvPr>
            <p:ph type="dt" sz="half" idx="10"/>
          </p:nvPr>
        </p:nvSpPr>
        <p:spPr/>
        <p:txBody>
          <a:bodyPr/>
          <a:lstStyle/>
          <a:p>
            <a:r>
              <a:rPr lang="en-US" dirty="0"/>
              <a:t>01/07/2024</a:t>
            </a:r>
          </a:p>
        </p:txBody>
      </p:sp>
      <p:sp>
        <p:nvSpPr>
          <p:cNvPr id="6" name="Segnaposto piè di pagina 5">
            <a:extLst>
              <a:ext uri="{FF2B5EF4-FFF2-40B4-BE49-F238E27FC236}">
                <a16:creationId xmlns:a16="http://schemas.microsoft.com/office/drawing/2014/main" id="{F5CC944C-2349-4F78-AB91-A91686C28965}"/>
              </a:ext>
            </a:extLst>
          </p:cNvPr>
          <p:cNvSpPr>
            <a:spLocks noGrp="1"/>
          </p:cNvSpPr>
          <p:nvPr>
            <p:ph type="ftr" sz="quarter" idx="11"/>
          </p:nvPr>
        </p:nvSpPr>
        <p:spPr>
          <a:xfrm>
            <a:off x="7335774" y="621792"/>
            <a:ext cx="4114800" cy="365125"/>
          </a:xfrm>
        </p:spPr>
        <p:txBody>
          <a:bodyPr/>
          <a:lstStyle/>
          <a:p>
            <a:r>
              <a:rPr lang="en-US" dirty="0"/>
              <a:t>FINE Tuning</a:t>
            </a:r>
          </a:p>
        </p:txBody>
      </p:sp>
      <p:sp>
        <p:nvSpPr>
          <p:cNvPr id="7" name="Segnaposto numero diapositiva 6">
            <a:extLst>
              <a:ext uri="{FF2B5EF4-FFF2-40B4-BE49-F238E27FC236}">
                <a16:creationId xmlns:a16="http://schemas.microsoft.com/office/drawing/2014/main" id="{DF1FCFC0-ABEE-40B2-A177-0E38CE984BA0}"/>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
        <p:nvSpPr>
          <p:cNvPr id="10" name="Segnaposto data 4">
            <a:extLst>
              <a:ext uri="{FF2B5EF4-FFF2-40B4-BE49-F238E27FC236}">
                <a16:creationId xmlns:a16="http://schemas.microsoft.com/office/drawing/2014/main" id="{D979F0EC-FDF7-44A5-9DC6-0DDEF33F8FB1}"/>
              </a:ext>
            </a:extLst>
          </p:cNvPr>
          <p:cNvSpPr txBox="1">
            <a:spLocks/>
          </p:cNvSpPr>
          <p:nvPr/>
        </p:nvSpPr>
        <p:spPr>
          <a:xfrm>
            <a:off x="1238250" y="6008243"/>
            <a:ext cx="9248775" cy="365125"/>
          </a:xfrm>
          <a:prstGeom prst="rect">
            <a:avLst/>
          </a:prstGeom>
        </p:spPr>
        <p:txBody>
          <a:bodyPr vert="horz" lIns="91440" tIns="45720" rIns="91440" bIns="45720" rtlCol="0" anchor="ctr"/>
          <a:lstStyle>
            <a:defPPr>
              <a:defRPr lang="en-US"/>
            </a:defPPr>
            <a:lvl1pPr marL="0" algn="l" defTabSz="914400" rtl="0" eaLnBrk="1" latinLnBrk="0" hangingPunct="1">
              <a:defRPr sz="1200" b="1" i="0" kern="1200" cap="all" spc="100" baseline="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Note: THE class is called </a:t>
            </a:r>
            <a:r>
              <a:rPr lang="en-US" dirty="0" err="1">
                <a:solidFill>
                  <a:schemeClr val="tx1"/>
                </a:solidFill>
              </a:rPr>
              <a:t>AST_Prompt</a:t>
            </a:r>
            <a:r>
              <a:rPr lang="en-US" dirty="0">
                <a:solidFill>
                  <a:schemeClr val="tx1"/>
                </a:solidFill>
              </a:rPr>
              <a:t>-tuning, even so if the </a:t>
            </a:r>
            <a:r>
              <a:rPr lang="en-US" dirty="0" err="1">
                <a:solidFill>
                  <a:schemeClr val="tx1"/>
                </a:solidFill>
              </a:rPr>
              <a:t>prompt_type</a:t>
            </a:r>
            <a:r>
              <a:rPr lang="en-US" dirty="0">
                <a:solidFill>
                  <a:schemeClr val="tx1"/>
                </a:solidFill>
              </a:rPr>
              <a:t> is none is actually a pure fine-tuned network without prompt tuning</a:t>
            </a:r>
          </a:p>
        </p:txBody>
      </p:sp>
      <p:pic>
        <p:nvPicPr>
          <p:cNvPr id="12" name="Picture 2">
            <a:extLst>
              <a:ext uri="{FF2B5EF4-FFF2-40B4-BE49-F238E27FC236}">
                <a16:creationId xmlns:a16="http://schemas.microsoft.com/office/drawing/2014/main" id="{35D7C971-A6E8-49F5-856D-A7F550FCB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829499"/>
            <a:ext cx="12106275" cy="383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07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411533" y="1292437"/>
            <a:ext cx="6190488" cy="1179576"/>
          </a:xfrm>
        </p:spPr>
        <p:txBody>
          <a:bodyPr>
            <a:normAutofit/>
          </a:bodyPr>
          <a:lstStyle/>
          <a:p>
            <a:r>
              <a:rPr lang="en-US" sz="5400" dirty="0"/>
              <a:t>Prompt-Tuning</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7"/>
            <a:ext cx="10699457" cy="3610814"/>
          </a:xfrm>
        </p:spPr>
        <p:txBody>
          <a:bodyPr>
            <a:normAutofit lnSpcReduction="10000"/>
          </a:bodyPr>
          <a:lstStyle/>
          <a:p>
            <a:r>
              <a:rPr lang="en-US" dirty="0"/>
              <a:t>Other than fine-tuning, even if not required, we decided to do the prompt tuning of the model. The prompt tuning uses an additional set of parameters, called prompts which are integrated in the model’s input processing. These parameters are used to get a balance between performance enhancement obtained using a full fine-tuning technique (no freezing, full re-train of the pre-trained network’s parameters) and resource efficiency provided by using pre-trained </a:t>
            </a:r>
            <a:r>
              <a:rPr lang="en-US" dirty="0" err="1"/>
              <a:t>freezed</a:t>
            </a:r>
            <a:r>
              <a:rPr lang="en-US" dirty="0"/>
              <a:t> model and a fine-tuned classification layer.</a:t>
            </a:r>
          </a:p>
          <a:p>
            <a:r>
              <a:rPr lang="en-US" dirty="0"/>
              <a:t>We used basically 2 different type of prompt tuning: </a:t>
            </a:r>
          </a:p>
          <a:p>
            <a:pPr marL="342900" indent="-342900">
              <a:buFont typeface="Arial" panose="020B0604020202020204" pitchFamily="34" charset="0"/>
              <a:buChar char="•"/>
            </a:pPr>
            <a:r>
              <a:rPr lang="en-US" dirty="0"/>
              <a:t>Deep: A different prompt vector for each layer.</a:t>
            </a:r>
          </a:p>
          <a:p>
            <a:pPr marL="342900" indent="-342900">
              <a:buFont typeface="Arial" panose="020B0604020202020204" pitchFamily="34" charset="0"/>
              <a:buChar char="•"/>
            </a:pPr>
            <a:r>
              <a:rPr lang="en-US" dirty="0"/>
              <a:t>Shallow: Only a prompt vector introduced at the first layer.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Prompt tuning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Tree>
    <p:extLst>
      <p:ext uri="{BB962C8B-B14F-4D97-AF65-F5344CB8AC3E}">
        <p14:creationId xmlns:p14="http://schemas.microsoft.com/office/powerpoint/2010/main" val="1082438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data 4">
            <a:extLst>
              <a:ext uri="{FF2B5EF4-FFF2-40B4-BE49-F238E27FC236}">
                <a16:creationId xmlns:a16="http://schemas.microsoft.com/office/drawing/2014/main" id="{125B2546-EFC7-4E64-A45E-14AA99A4FA66}"/>
              </a:ext>
            </a:extLst>
          </p:cNvPr>
          <p:cNvSpPr>
            <a:spLocks noGrp="1"/>
          </p:cNvSpPr>
          <p:nvPr>
            <p:ph type="dt" sz="half" idx="10"/>
          </p:nvPr>
        </p:nvSpPr>
        <p:spPr/>
        <p:txBody>
          <a:bodyPr/>
          <a:lstStyle/>
          <a:p>
            <a:r>
              <a:rPr lang="en-US" dirty="0"/>
              <a:t>01/07/2024</a:t>
            </a:r>
          </a:p>
        </p:txBody>
      </p:sp>
      <p:sp>
        <p:nvSpPr>
          <p:cNvPr id="6" name="Segnaposto piè di pagina 5">
            <a:extLst>
              <a:ext uri="{FF2B5EF4-FFF2-40B4-BE49-F238E27FC236}">
                <a16:creationId xmlns:a16="http://schemas.microsoft.com/office/drawing/2014/main" id="{F5CC944C-2349-4F78-AB91-A91686C28965}"/>
              </a:ext>
            </a:extLst>
          </p:cNvPr>
          <p:cNvSpPr>
            <a:spLocks noGrp="1"/>
          </p:cNvSpPr>
          <p:nvPr>
            <p:ph type="ftr" sz="quarter" idx="11"/>
          </p:nvPr>
        </p:nvSpPr>
        <p:spPr>
          <a:xfrm>
            <a:off x="7335774" y="621792"/>
            <a:ext cx="4114800" cy="365125"/>
          </a:xfrm>
        </p:spPr>
        <p:txBody>
          <a:bodyPr/>
          <a:lstStyle/>
          <a:p>
            <a:r>
              <a:rPr lang="en-US" dirty="0"/>
              <a:t>Prompt tuning</a:t>
            </a:r>
          </a:p>
        </p:txBody>
      </p:sp>
      <p:sp>
        <p:nvSpPr>
          <p:cNvPr id="7" name="Segnaposto numero diapositiva 6">
            <a:extLst>
              <a:ext uri="{FF2B5EF4-FFF2-40B4-BE49-F238E27FC236}">
                <a16:creationId xmlns:a16="http://schemas.microsoft.com/office/drawing/2014/main" id="{DF1FCFC0-ABEE-40B2-A177-0E38CE984BA0}"/>
              </a:ext>
            </a:extLst>
          </p:cNvPr>
          <p:cNvSpPr>
            <a:spLocks noGrp="1"/>
          </p:cNvSpPr>
          <p:nvPr>
            <p:ph type="sldNum" sz="quarter" idx="12"/>
          </p:nvPr>
        </p:nvSpPr>
        <p:spPr/>
        <p:txBody>
          <a:bodyPr/>
          <a:lstStyle/>
          <a:p>
            <a:fld id="{D8DA9DAA-006C-4F4B-980E-E3DF019B24E2}" type="slidenum">
              <a:rPr lang="en-US" smtClean="0"/>
              <a:pPr/>
              <a:t>14</a:t>
            </a:fld>
            <a:endParaRPr lang="en-US" dirty="0"/>
          </a:p>
        </p:txBody>
      </p:sp>
      <p:sp>
        <p:nvSpPr>
          <p:cNvPr id="10" name="Segnaposto data 4">
            <a:extLst>
              <a:ext uri="{FF2B5EF4-FFF2-40B4-BE49-F238E27FC236}">
                <a16:creationId xmlns:a16="http://schemas.microsoft.com/office/drawing/2014/main" id="{D979F0EC-FDF7-44A5-9DC6-0DDEF33F8FB1}"/>
              </a:ext>
            </a:extLst>
          </p:cNvPr>
          <p:cNvSpPr txBox="1">
            <a:spLocks/>
          </p:cNvSpPr>
          <p:nvPr/>
        </p:nvSpPr>
        <p:spPr>
          <a:xfrm>
            <a:off x="1238250" y="6008243"/>
            <a:ext cx="9248775" cy="365125"/>
          </a:xfrm>
          <a:prstGeom prst="rect">
            <a:avLst/>
          </a:prstGeom>
        </p:spPr>
        <p:txBody>
          <a:bodyPr vert="horz" lIns="91440" tIns="45720" rIns="91440" bIns="45720" rtlCol="0" anchor="ctr"/>
          <a:lstStyle>
            <a:defPPr>
              <a:defRPr lang="en-US"/>
            </a:defPPr>
            <a:lvl1pPr marL="0" algn="l" defTabSz="914400" rtl="0" eaLnBrk="1" latinLnBrk="0" hangingPunct="1">
              <a:defRPr sz="1200" b="1" i="0" kern="1200" cap="all" spc="100" baseline="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pic>
        <p:nvPicPr>
          <p:cNvPr id="8" name="Picture 2">
            <a:extLst>
              <a:ext uri="{FF2B5EF4-FFF2-40B4-BE49-F238E27FC236}">
                <a16:creationId xmlns:a16="http://schemas.microsoft.com/office/drawing/2014/main" id="{12083469-E806-4CEC-AC99-4307611948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84592"/>
            <a:ext cx="12192000" cy="462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002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092684" y="683999"/>
            <a:ext cx="6190488" cy="1179576"/>
          </a:xfrm>
        </p:spPr>
        <p:txBody>
          <a:bodyPr>
            <a:normAutofit/>
          </a:bodyPr>
          <a:lstStyle/>
          <a:p>
            <a:r>
              <a:rPr lang="en-US" sz="5400" dirty="0"/>
              <a:t>Cross validation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746271" y="2058689"/>
            <a:ext cx="10699457" cy="3913485"/>
          </a:xfrm>
        </p:spPr>
        <p:txBody>
          <a:bodyPr>
            <a:normAutofit fontScale="92500" lnSpcReduction="10000"/>
          </a:bodyPr>
          <a:lstStyle/>
          <a:p>
            <a:pPr marL="342900" indent="-342900">
              <a:buFont typeface="Arial" panose="020B0604020202020204" pitchFamily="34" charset="0"/>
              <a:buChar char="•"/>
            </a:pPr>
            <a:r>
              <a:rPr lang="en-US" dirty="0"/>
              <a:t>The training process is done using cross validation technique. Cross validation is used to assess model performance. During train the model is trained on full dataset k-times, changing training and test data partition. K-cross validation means split the dataset k times in different train and test set. Each split is called fold. Varying train and test set lead to remove randomness inside model performance. For each fold used to train model we collect its performance and, at the end of the process, is computed the mean and this values is assumed as model performance. </a:t>
            </a:r>
          </a:p>
          <a:p>
            <a:pPr marL="342900" indent="-342900">
              <a:buFont typeface="Arial" panose="020B0604020202020204" pitchFamily="34" charset="0"/>
              <a:buChar char="•"/>
            </a:pPr>
            <a:r>
              <a:rPr lang="en-US" dirty="0"/>
              <a:t>During the training and during the train phase we perform also validation phase. Validation phase aims to detect overfitting problem. Validation is done by giving in input a subset of the train set in test mode. In this way model will not update its parameters and we can trace its generalizability and therefore adjusting the hyperparameters based on validation stats.</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Cross validation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15</a:t>
            </a:fld>
            <a:endParaRPr lang="en-US" dirty="0"/>
          </a:p>
        </p:txBody>
      </p:sp>
    </p:spTree>
    <p:extLst>
      <p:ext uri="{BB962C8B-B14F-4D97-AF65-F5344CB8AC3E}">
        <p14:creationId xmlns:p14="http://schemas.microsoft.com/office/powerpoint/2010/main" val="1723055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Cross validation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16</a:t>
            </a:fld>
            <a:endParaRPr lang="en-US" dirty="0"/>
          </a:p>
        </p:txBody>
      </p:sp>
      <p:pic>
        <p:nvPicPr>
          <p:cNvPr id="1028" name="Picture 4">
            <a:extLst>
              <a:ext uri="{FF2B5EF4-FFF2-40B4-BE49-F238E27FC236}">
                <a16:creationId xmlns:a16="http://schemas.microsoft.com/office/drawing/2014/main" id="{1A229BD9-B442-442A-82E5-3952EDFCB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34" y="3096637"/>
            <a:ext cx="7378262" cy="36449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7F1FBCA-0AB4-431D-9727-6FF418D0D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9130" y="997013"/>
            <a:ext cx="8241375" cy="2576503"/>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643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Cross validation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17</a:t>
            </a:fld>
            <a:endParaRPr lang="en-US" dirty="0"/>
          </a:p>
        </p:txBody>
      </p:sp>
      <p:pic>
        <p:nvPicPr>
          <p:cNvPr id="2054" name="Picture 6">
            <a:extLst>
              <a:ext uri="{FF2B5EF4-FFF2-40B4-BE49-F238E27FC236}">
                <a16:creationId xmlns:a16="http://schemas.microsoft.com/office/drawing/2014/main" id="{4D19F21D-EE0B-4997-892C-7FFD2B0CC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579" y="1339061"/>
            <a:ext cx="11014841" cy="4513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788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201287" y="814451"/>
            <a:ext cx="6190488" cy="1179576"/>
          </a:xfrm>
        </p:spPr>
        <p:txBody>
          <a:bodyPr>
            <a:normAutofit/>
          </a:bodyPr>
          <a:lstStyle/>
          <a:p>
            <a:r>
              <a:rPr lang="en-US" sz="5400" dirty="0"/>
              <a:t>Training</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746271" y="1876425"/>
            <a:ext cx="10699457" cy="3822312"/>
          </a:xfrm>
        </p:spPr>
        <p:txBody>
          <a:bodyPr>
            <a:normAutofit fontScale="92500" lnSpcReduction="10000"/>
          </a:bodyPr>
          <a:lstStyle/>
          <a:p>
            <a:r>
              <a:rPr lang="en-US" dirty="0"/>
              <a:t>As a first step, we trained the model for 10 epochs and for each of the 4 folds. We use a learning rate of 0.0001 to keep validation loss more stable during validation phase. At first we used a learning rate one order of magnitude greater but it caused model weights to oscillate too much preventing the model to converge to a local or global minimum. This, practically, it can be seen as an high instability of the loss statistic leading to a poor generalization capability of the model</a:t>
            </a:r>
          </a:p>
          <a:p>
            <a:r>
              <a:rPr lang="en-US" dirty="0"/>
              <a:t>Due to hardware limitation, we decided to train the model  for a low amount of epochs. As it will be seen in the plots, subsequently reported, train loss tend to minimize while validation loss keeps a little gap but it never signal an overfitting risk.</a:t>
            </a:r>
          </a:p>
          <a:p>
            <a:r>
              <a:rPr lang="en-US" dirty="0"/>
              <a:t>As loss function, considering the task nature, we chose to use negative log likelihood (also referred as cross-entropy) and Adam optimizer, a stochastic gradient descend approach with an higher convergence rate.</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Training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18</a:t>
            </a:fld>
            <a:endParaRPr lang="en-US" dirty="0"/>
          </a:p>
        </p:txBody>
      </p:sp>
    </p:spTree>
    <p:extLst>
      <p:ext uri="{BB962C8B-B14F-4D97-AF65-F5344CB8AC3E}">
        <p14:creationId xmlns:p14="http://schemas.microsoft.com/office/powerpoint/2010/main" val="947625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Training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19</a:t>
            </a:fld>
            <a:endParaRPr lang="en-US" dirty="0"/>
          </a:p>
        </p:txBody>
      </p:sp>
      <p:pic>
        <p:nvPicPr>
          <p:cNvPr id="4098" name="Picture 2">
            <a:extLst>
              <a:ext uri="{FF2B5EF4-FFF2-40B4-BE49-F238E27FC236}">
                <a16:creationId xmlns:a16="http://schemas.microsoft.com/office/drawing/2014/main" id="{B5A44DD3-DE4F-448D-BBE9-1A448D57D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2102" y="1012905"/>
            <a:ext cx="6424503" cy="5343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654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01/07/2024</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
        <p:nvSpPr>
          <p:cNvPr id="10" name="Segnaposto contenuto 9">
            <a:extLst>
              <a:ext uri="{FF2B5EF4-FFF2-40B4-BE49-F238E27FC236}">
                <a16:creationId xmlns:a16="http://schemas.microsoft.com/office/drawing/2014/main" id="{ECA5D033-EFC0-A2E7-0721-391FAA81CC73}"/>
              </a:ext>
            </a:extLst>
          </p:cNvPr>
          <p:cNvSpPr>
            <a:spLocks noGrp="1"/>
          </p:cNvSpPr>
          <p:nvPr>
            <p:ph idx="1"/>
          </p:nvPr>
        </p:nvSpPr>
        <p:spPr>
          <a:xfrm>
            <a:off x="631261" y="2070208"/>
            <a:ext cx="2627789" cy="2717584"/>
          </a:xfrm>
        </p:spPr>
        <p:txBody>
          <a:bodyPr>
            <a:normAutofit/>
          </a:bodyPr>
          <a:lstStyle/>
          <a:p>
            <a:endParaRPr lang="en-US" dirty="0"/>
          </a:p>
          <a:p>
            <a:endParaRPr lang="en-US" dirty="0"/>
          </a:p>
          <a:p>
            <a:pPr marL="0" indent="0">
              <a:buNone/>
            </a:pPr>
            <a:r>
              <a:rPr lang="en-US" b="1" spc="20" dirty="0">
                <a:solidFill>
                  <a:schemeClr val="bg1"/>
                </a:solidFill>
                <a:effectLst/>
                <a:latin typeface="+mj-lt"/>
              </a:rPr>
              <a:t> Aldo Barca                     1000050457</a:t>
            </a:r>
            <a:br>
              <a:rPr lang="en-US" b="1" spc="20" dirty="0">
                <a:solidFill>
                  <a:schemeClr val="bg1"/>
                </a:solidFill>
                <a:effectLst/>
                <a:latin typeface="+mj-lt"/>
              </a:rPr>
            </a:br>
            <a:endParaRPr lang="en-US" dirty="0">
              <a:solidFill>
                <a:schemeClr val="bg1"/>
              </a:solidFill>
            </a:endParaRPr>
          </a:p>
          <a:p>
            <a:endParaRPr lang="it-IT" dirty="0"/>
          </a:p>
        </p:txBody>
      </p:sp>
      <p:sp>
        <p:nvSpPr>
          <p:cNvPr id="7" name="Segnaposto contenuto 9">
            <a:extLst>
              <a:ext uri="{FF2B5EF4-FFF2-40B4-BE49-F238E27FC236}">
                <a16:creationId xmlns:a16="http://schemas.microsoft.com/office/drawing/2014/main" id="{71F41A0C-EE7B-40F0-8B53-5F60D931AFB4}"/>
              </a:ext>
            </a:extLst>
          </p:cNvPr>
          <p:cNvSpPr txBox="1">
            <a:spLocks/>
          </p:cNvSpPr>
          <p:nvPr/>
        </p:nvSpPr>
        <p:spPr>
          <a:xfrm>
            <a:off x="3797156" y="2070208"/>
            <a:ext cx="4001107" cy="2398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pPr marL="0" indent="0">
              <a:buFont typeface="Arial" panose="020B0604020202020204" pitchFamily="34" charset="0"/>
              <a:buNone/>
            </a:pPr>
            <a:r>
              <a:rPr lang="en-US" b="1" spc="20" dirty="0">
                <a:latin typeface="+mj-lt"/>
              </a:rPr>
              <a:t>  Francesco </a:t>
            </a:r>
            <a:r>
              <a:rPr lang="en-US" b="1" spc="20" dirty="0" err="1">
                <a:latin typeface="+mj-lt"/>
              </a:rPr>
              <a:t>Cerruto</a:t>
            </a:r>
            <a:r>
              <a:rPr lang="en-US" b="1" spc="20" dirty="0">
                <a:latin typeface="+mj-lt"/>
              </a:rPr>
              <a:t>   	1000005927</a:t>
            </a:r>
            <a:br>
              <a:rPr lang="en-US" b="1" spc="20" dirty="0">
                <a:latin typeface="+mj-lt"/>
              </a:rPr>
            </a:br>
            <a:endParaRPr lang="en-US" dirty="0"/>
          </a:p>
          <a:p>
            <a:endParaRPr lang="it-IT" dirty="0"/>
          </a:p>
        </p:txBody>
      </p:sp>
      <p:sp>
        <p:nvSpPr>
          <p:cNvPr id="8" name="Segnaposto contenuto 9">
            <a:extLst>
              <a:ext uri="{FF2B5EF4-FFF2-40B4-BE49-F238E27FC236}">
                <a16:creationId xmlns:a16="http://schemas.microsoft.com/office/drawing/2014/main" id="{72FDC1CE-DBE6-4AA7-B636-29311162EA36}"/>
              </a:ext>
            </a:extLst>
          </p:cNvPr>
          <p:cNvSpPr txBox="1">
            <a:spLocks/>
          </p:cNvSpPr>
          <p:nvPr/>
        </p:nvSpPr>
        <p:spPr>
          <a:xfrm>
            <a:off x="8158815" y="2224304"/>
            <a:ext cx="4358698" cy="28564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pPr marL="0" indent="0">
              <a:buFont typeface="Arial" panose="020B0604020202020204" pitchFamily="34" charset="0"/>
              <a:buNone/>
            </a:pPr>
            <a:r>
              <a:rPr lang="en-US" b="1" spc="20" dirty="0">
                <a:latin typeface="+mj-lt"/>
              </a:rPr>
              <a:t>  Giovanni </a:t>
            </a:r>
            <a:r>
              <a:rPr lang="en-US" b="1" spc="20" dirty="0" err="1">
                <a:latin typeface="+mj-lt"/>
              </a:rPr>
              <a:t>Traina</a:t>
            </a:r>
            <a:endParaRPr lang="en-US" b="1" spc="20" dirty="0">
              <a:latin typeface="+mj-lt"/>
            </a:endParaRPr>
          </a:p>
          <a:p>
            <a:pPr marL="0" indent="0">
              <a:buFont typeface="Arial" panose="020B0604020202020204" pitchFamily="34" charset="0"/>
              <a:buNone/>
            </a:pPr>
            <a:r>
              <a:rPr lang="en-US" b="1" spc="20" dirty="0">
                <a:latin typeface="+mj-lt"/>
              </a:rPr>
              <a:t>      1000053629 </a:t>
            </a:r>
            <a:endParaRPr lang="it-IT" dirty="0"/>
          </a:p>
          <a:p>
            <a:pPr marL="0" indent="0">
              <a:buFont typeface="Arial" panose="020B0604020202020204" pitchFamily="34" charset="0"/>
              <a:buNone/>
            </a:pPr>
            <a:br>
              <a:rPr lang="en-US" b="1" spc="20" dirty="0">
                <a:latin typeface="+mj-lt"/>
              </a:rPr>
            </a:br>
            <a:endParaRPr lang="en-US" dirty="0"/>
          </a:p>
          <a:p>
            <a:endParaRPr lang="it-IT" dirty="0"/>
          </a:p>
        </p:txBody>
      </p:sp>
    </p:spTree>
    <p:extLst>
      <p:ext uri="{BB962C8B-B14F-4D97-AF65-F5344CB8AC3E}">
        <p14:creationId xmlns:p14="http://schemas.microsoft.com/office/powerpoint/2010/main" val="2316844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Training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20</a:t>
            </a:fld>
            <a:endParaRPr lang="en-US" dirty="0"/>
          </a:p>
        </p:txBody>
      </p:sp>
      <p:pic>
        <p:nvPicPr>
          <p:cNvPr id="4100" name="Picture 4">
            <a:extLst>
              <a:ext uri="{FF2B5EF4-FFF2-40B4-BE49-F238E27FC236}">
                <a16:creationId xmlns:a16="http://schemas.microsoft.com/office/drawing/2014/main" id="{8408E50D-AC08-4E89-9933-F2B2D1882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393" y="1222415"/>
            <a:ext cx="7881214" cy="5316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623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287833" y="1201262"/>
            <a:ext cx="6190488" cy="1179576"/>
          </a:xfrm>
        </p:spPr>
        <p:txBody>
          <a:bodyPr>
            <a:normAutofit/>
          </a:bodyPr>
          <a:lstStyle/>
          <a:p>
            <a:r>
              <a:rPr lang="en-US" sz="5400" dirty="0"/>
              <a:t>Results</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7"/>
            <a:ext cx="10699457" cy="3610814"/>
          </a:xfrm>
        </p:spPr>
        <p:txBody>
          <a:bodyPr>
            <a:normAutofit/>
          </a:bodyPr>
          <a:lstStyle/>
          <a:p>
            <a:r>
              <a:rPr lang="en-US" dirty="0"/>
              <a:t>We measure model performance by tracing training loss, validation loss and test accuracy. Each metrics was produced at each epoch and for each fold of the training process and saved in an apposite .</a:t>
            </a:r>
            <a:r>
              <a:rPr lang="en-US" dirty="0" err="1"/>
              <a:t>npy</a:t>
            </a:r>
            <a:r>
              <a:rPr lang="en-US" dirty="0"/>
              <a:t> file.</a:t>
            </a:r>
          </a:p>
          <a:p>
            <a:r>
              <a:rPr lang="en-US" dirty="0"/>
              <a:t> In the following slides, we are going to show first of all 4 different tables. These tables represents for each of the 4 folds every stats during the tenth and last epoque.  </a:t>
            </a:r>
          </a:p>
          <a:p>
            <a:r>
              <a:rPr lang="en-US" dirty="0"/>
              <a:t>Lastly we will show some plots of the stats at each epoque to give a complete view of the model assessment.</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results</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21</a:t>
            </a:fld>
            <a:endParaRPr lang="en-US" dirty="0"/>
          </a:p>
        </p:txBody>
      </p:sp>
    </p:spTree>
    <p:extLst>
      <p:ext uri="{BB962C8B-B14F-4D97-AF65-F5344CB8AC3E}">
        <p14:creationId xmlns:p14="http://schemas.microsoft.com/office/powerpoint/2010/main" val="2244338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723961" y="1201262"/>
            <a:ext cx="6190488" cy="1179576"/>
          </a:xfrm>
        </p:spPr>
        <p:txBody>
          <a:bodyPr>
            <a:normAutofit/>
          </a:bodyPr>
          <a:lstStyle/>
          <a:p>
            <a:r>
              <a:rPr lang="en-US" sz="5400" dirty="0"/>
              <a:t>Tables analysis</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63187"/>
            <a:ext cx="10699457" cy="3610814"/>
          </a:xfrm>
        </p:spPr>
        <p:txBody>
          <a:bodyPr>
            <a:normAutofit fontScale="85000" lnSpcReduction="10000"/>
          </a:bodyPr>
          <a:lstStyle/>
          <a:p>
            <a:r>
              <a:rPr lang="en-US" dirty="0"/>
              <a:t>The 4 tables can give us a key view of the model strength and weaknesses. In particular:</a:t>
            </a:r>
          </a:p>
          <a:p>
            <a:pPr marL="342900" indent="-342900">
              <a:buFont typeface="Arial" panose="020B0604020202020204" pitchFamily="34" charset="0"/>
              <a:buChar char="•"/>
            </a:pPr>
            <a:r>
              <a:rPr lang="en-US" dirty="0"/>
              <a:t>When using 10% of the dataset the trend is confused, in fact there is no clearly improving using shallow prompt-tuning or deep prompt-tuning.</a:t>
            </a:r>
          </a:p>
          <a:p>
            <a:pPr marL="342900" indent="-342900">
              <a:buFont typeface="Arial" panose="020B0604020202020204" pitchFamily="34" charset="0"/>
              <a:buChar char="•"/>
            </a:pPr>
            <a:r>
              <a:rPr lang="en-US" dirty="0"/>
              <a:t>When using 10% of the dataset the deep prompt-tuning model has a clear deficit from classic fine-tuned model. This can be associated with the low amount of data and the performance decrease of the model given by the neurons dropout factor.</a:t>
            </a:r>
          </a:p>
          <a:p>
            <a:pPr marL="342900" indent="-342900">
              <a:buFont typeface="Arial" panose="020B0604020202020204" pitchFamily="34" charset="0"/>
              <a:buChar char="•"/>
            </a:pPr>
            <a:r>
              <a:rPr lang="en-US" dirty="0"/>
              <a:t>When using 50% of the dataset the trend highlights how much more performative is a model trained using deep prompt-tuning. Obtaining an increase in performance in every stats computed, with a particular improvement over validation and training losses.</a:t>
            </a:r>
          </a:p>
          <a:p>
            <a:pPr marL="342900" indent="-342900">
              <a:buFont typeface="Arial" panose="020B0604020202020204" pitchFamily="34" charset="0"/>
              <a:buChar char="•"/>
            </a:pPr>
            <a:r>
              <a:rPr lang="en-US" dirty="0"/>
              <a:t>When using 100% of the dataset the deep prompt-tuning model has always and clearly a better stats than classical fine-tuned model and shallow prompt-tuning. </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Tables analysis</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22</a:t>
            </a:fld>
            <a:endParaRPr lang="en-US" dirty="0"/>
          </a:p>
        </p:txBody>
      </p:sp>
    </p:spTree>
    <p:extLst>
      <p:ext uri="{BB962C8B-B14F-4D97-AF65-F5344CB8AC3E}">
        <p14:creationId xmlns:p14="http://schemas.microsoft.com/office/powerpoint/2010/main" val="2957187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74612"/>
            <a:ext cx="10515600" cy="1325563"/>
          </a:xfrm>
        </p:spPr>
        <p:txBody>
          <a:bodyPr>
            <a:normAutofit/>
          </a:bodyPr>
          <a:lstStyle/>
          <a:p>
            <a:pPr algn="ctr"/>
            <a:r>
              <a:rPr lang="en-US" sz="5400" dirty="0"/>
              <a:t>10% train dataset</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119925150"/>
              </p:ext>
            </p:extLst>
          </p:nvPr>
        </p:nvGraphicFramePr>
        <p:xfrm>
          <a:off x="1152525" y="1084972"/>
          <a:ext cx="10515600" cy="5636503"/>
        </p:xfrm>
        <a:graphic>
          <a:graphicData uri="http://schemas.openxmlformats.org/drawingml/2006/table">
            <a:tbl>
              <a:tblPr firstRow="1">
                <a:tableStyleId>{93296810-A885-4BE3-A3E7-6D5BEEA58F35}</a:tableStyleId>
              </a:tblPr>
              <a:tblGrid>
                <a:gridCol w="2103120">
                  <a:extLst>
                    <a:ext uri="{9D8B030D-6E8A-4147-A177-3AD203B41FA5}">
                      <a16:colId xmlns:a16="http://schemas.microsoft.com/office/drawing/2014/main" val="3715394682"/>
                    </a:ext>
                  </a:extLst>
                </a:gridCol>
                <a:gridCol w="2103120">
                  <a:extLst>
                    <a:ext uri="{9D8B030D-6E8A-4147-A177-3AD203B41FA5}">
                      <a16:colId xmlns:a16="http://schemas.microsoft.com/office/drawing/2014/main" val="4203886316"/>
                    </a:ext>
                  </a:extLst>
                </a:gridCol>
                <a:gridCol w="2103120">
                  <a:extLst>
                    <a:ext uri="{9D8B030D-6E8A-4147-A177-3AD203B41FA5}">
                      <a16:colId xmlns:a16="http://schemas.microsoft.com/office/drawing/2014/main" val="1368357775"/>
                    </a:ext>
                  </a:extLst>
                </a:gridCol>
                <a:gridCol w="2082165">
                  <a:extLst>
                    <a:ext uri="{9D8B030D-6E8A-4147-A177-3AD203B41FA5}">
                      <a16:colId xmlns:a16="http://schemas.microsoft.com/office/drawing/2014/main" val="538162733"/>
                    </a:ext>
                  </a:extLst>
                </a:gridCol>
                <a:gridCol w="2124075">
                  <a:extLst>
                    <a:ext uri="{9D8B030D-6E8A-4147-A177-3AD203B41FA5}">
                      <a16:colId xmlns:a16="http://schemas.microsoft.com/office/drawing/2014/main" val="2004813969"/>
                    </a:ext>
                  </a:extLst>
                </a:gridCol>
              </a:tblGrid>
              <a:tr h="728719">
                <a:tc>
                  <a:txBody>
                    <a:bodyPr/>
                    <a:lstStyle/>
                    <a:p>
                      <a:endParaRPr lang="en-US" dirty="0">
                        <a:solidFill>
                          <a:schemeClr val="tx1"/>
                        </a:solidFill>
                      </a:endParaRPr>
                    </a:p>
                  </a:txBody>
                  <a:tcPr anchor="ctr"/>
                </a:tc>
                <a:tc>
                  <a:txBody>
                    <a:bodyPr/>
                    <a:lstStyle/>
                    <a:p>
                      <a:pPr algn="ctr"/>
                      <a:r>
                        <a:rPr lang="en-US" dirty="0">
                          <a:solidFill>
                            <a:schemeClr val="bg1"/>
                          </a:solidFill>
                        </a:rPr>
                        <a:t>Metrics</a:t>
                      </a:r>
                    </a:p>
                  </a:txBody>
                  <a:tcPr anchor="ctr"/>
                </a:tc>
                <a:tc>
                  <a:txBody>
                    <a:bodyPr/>
                    <a:lstStyle/>
                    <a:p>
                      <a:pPr algn="ctr"/>
                      <a:r>
                        <a:rPr lang="en-US" dirty="0">
                          <a:solidFill>
                            <a:schemeClr val="bg1"/>
                          </a:solidFill>
                        </a:rPr>
                        <a:t>Classic</a:t>
                      </a:r>
                    </a:p>
                  </a:txBody>
                  <a:tcPr anchor="ctr"/>
                </a:tc>
                <a:tc>
                  <a:txBody>
                    <a:bodyPr/>
                    <a:lstStyle/>
                    <a:p>
                      <a:pPr algn="ctr"/>
                      <a:r>
                        <a:rPr lang="en-US" dirty="0">
                          <a:solidFill>
                            <a:schemeClr val="bg1"/>
                          </a:solidFill>
                        </a:rPr>
                        <a:t>Shallow </a:t>
                      </a:r>
                    </a:p>
                  </a:txBody>
                  <a:tcPr anchor="ctr"/>
                </a:tc>
                <a:tc>
                  <a:txBody>
                    <a:bodyPr/>
                    <a:lstStyle/>
                    <a:p>
                      <a:pPr algn="ctr"/>
                      <a:r>
                        <a:rPr lang="en-US" dirty="0">
                          <a:solidFill>
                            <a:schemeClr val="bg1"/>
                          </a:solidFill>
                        </a:rPr>
                        <a:t>Deep</a:t>
                      </a:r>
                    </a:p>
                  </a:txBody>
                  <a:tcPr anchor="ctr"/>
                </a:tc>
                <a:extLst>
                  <a:ext uri="{0D108BD9-81ED-4DB2-BD59-A6C34878D82A}">
                    <a16:rowId xmlns:a16="http://schemas.microsoft.com/office/drawing/2014/main" val="342729846"/>
                  </a:ext>
                </a:extLst>
              </a:tr>
              <a:tr h="408982">
                <a:tc rowSpan="3">
                  <a:txBody>
                    <a:bodyPr/>
                    <a:lstStyle/>
                    <a:p>
                      <a:pPr algn="ctr"/>
                      <a:r>
                        <a:rPr lang="en-US" b="0" dirty="0"/>
                        <a:t>Fold 1</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0.1931</a:t>
                      </a:r>
                      <a:endParaRPr lang="en-US" dirty="0"/>
                    </a:p>
                  </a:txBody>
                  <a:tcPr anchor="ctr"/>
                </a:tc>
                <a:tc>
                  <a:txBody>
                    <a:bodyPr/>
                    <a:lstStyle/>
                    <a:p>
                      <a:pPr algn="ctr"/>
                      <a:r>
                        <a:rPr lang="it-IT" sz="1800" b="0" i="0" kern="1200" dirty="0">
                          <a:solidFill>
                            <a:schemeClr val="dk1"/>
                          </a:solidFill>
                          <a:effectLst/>
                          <a:latin typeface="+mn-lt"/>
                          <a:ea typeface="+mn-ea"/>
                          <a:cs typeface="+mn-cs"/>
                        </a:rPr>
                        <a:t>0.2259</a:t>
                      </a:r>
                      <a:endParaRPr lang="en-US" dirty="0"/>
                    </a:p>
                  </a:txBody>
                  <a:tcPr anchor="ctr"/>
                </a:tc>
                <a:tc>
                  <a:txBody>
                    <a:bodyPr/>
                    <a:lstStyle/>
                    <a:p>
                      <a:pPr algn="ctr"/>
                      <a:r>
                        <a:rPr lang="it-IT" sz="1800" b="0" i="0" kern="1200" dirty="0">
                          <a:solidFill>
                            <a:schemeClr val="dk1"/>
                          </a:solidFill>
                          <a:effectLst/>
                          <a:latin typeface="+mn-lt"/>
                          <a:ea typeface="+mn-ea"/>
                          <a:cs typeface="+mn-cs"/>
                        </a:rPr>
                        <a:t>0.1626</a:t>
                      </a:r>
                      <a:endParaRPr lang="en-US" dirty="0"/>
                    </a:p>
                  </a:txBody>
                  <a:tcPr anchor="ctr"/>
                </a:tc>
                <a:extLst>
                  <a:ext uri="{0D108BD9-81ED-4DB2-BD59-A6C34878D82A}">
                    <a16:rowId xmlns:a16="http://schemas.microsoft.com/office/drawing/2014/main" val="2385059026"/>
                  </a:ext>
                </a:extLst>
              </a:tr>
              <a:tr h="408982">
                <a:tc vMerge="1">
                  <a:txBody>
                    <a:bodyPr/>
                    <a:lstStyle/>
                    <a:p>
                      <a:endParaRPr lang="it-IT"/>
                    </a:p>
                  </a:txBody>
                  <a:tcPr/>
                </a:tc>
                <a:tc>
                  <a:txBody>
                    <a:bodyPr/>
                    <a:lstStyle/>
                    <a:p>
                      <a:pPr algn="ctr"/>
                      <a:r>
                        <a:rPr lang="en-US" dirty="0"/>
                        <a:t>Val Loss</a:t>
                      </a:r>
                    </a:p>
                  </a:txBody>
                  <a:tcPr anchor="ctr"/>
                </a:tc>
                <a:tc>
                  <a:txBody>
                    <a:bodyPr/>
                    <a:lstStyle/>
                    <a:p>
                      <a:pPr algn="ctr"/>
                      <a:r>
                        <a:rPr lang="it-IT" sz="1800" b="0" i="0" kern="1200" dirty="0">
                          <a:solidFill>
                            <a:schemeClr val="dk1"/>
                          </a:solidFill>
                          <a:effectLst/>
                          <a:latin typeface="+mn-lt"/>
                          <a:ea typeface="+mn-ea"/>
                          <a:cs typeface="+mn-cs"/>
                        </a:rPr>
                        <a:t>0.5958</a:t>
                      </a:r>
                      <a:endParaRPr lang="en-US" dirty="0"/>
                    </a:p>
                  </a:txBody>
                  <a:tcPr anchor="ctr"/>
                </a:tc>
                <a:tc>
                  <a:txBody>
                    <a:bodyPr/>
                    <a:lstStyle/>
                    <a:p>
                      <a:pPr algn="ctr"/>
                      <a:r>
                        <a:rPr lang="it-IT" sz="1800" b="0" i="0" kern="1200" dirty="0">
                          <a:solidFill>
                            <a:schemeClr val="dk1"/>
                          </a:solidFill>
                          <a:effectLst/>
                          <a:latin typeface="+mn-lt"/>
                          <a:ea typeface="+mn-ea"/>
                          <a:cs typeface="+mn-cs"/>
                        </a:rPr>
                        <a:t>0.4080</a:t>
                      </a:r>
                      <a:endParaRPr lang="en-US" dirty="0"/>
                    </a:p>
                  </a:txBody>
                  <a:tcPr anchor="ctr"/>
                </a:tc>
                <a:tc>
                  <a:txBody>
                    <a:bodyPr/>
                    <a:lstStyle/>
                    <a:p>
                      <a:pPr algn="ctr"/>
                      <a:r>
                        <a:rPr lang="it-IT" sz="1800" b="0" i="0" kern="1200" dirty="0">
                          <a:solidFill>
                            <a:schemeClr val="dk1"/>
                          </a:solidFill>
                          <a:effectLst/>
                          <a:latin typeface="+mn-lt"/>
                          <a:ea typeface="+mn-ea"/>
                          <a:cs typeface="+mn-cs"/>
                        </a:rPr>
                        <a:t>0.5114</a:t>
                      </a:r>
                      <a:endParaRPr lang="en-US" dirty="0"/>
                    </a:p>
                  </a:txBody>
                  <a:tcPr anchor="ctr"/>
                </a:tc>
                <a:extLst>
                  <a:ext uri="{0D108BD9-81ED-4DB2-BD59-A6C34878D82A}">
                    <a16:rowId xmlns:a16="http://schemas.microsoft.com/office/drawing/2014/main" val="4125221619"/>
                  </a:ext>
                </a:extLst>
              </a:tr>
              <a:tr h="408982">
                <a:tc vMerge="1">
                  <a:txBody>
                    <a:bodyPr/>
                    <a:lstStyle/>
                    <a:p>
                      <a:endParaRPr lang="it-IT"/>
                    </a:p>
                  </a:txBody>
                  <a:tcPr/>
                </a:tc>
                <a:tc>
                  <a:txBody>
                    <a:bodyPr/>
                    <a:lstStyle/>
                    <a:p>
                      <a:pPr algn="ctr"/>
                      <a:r>
                        <a:rPr lang="en-US" dirty="0"/>
                        <a:t>Accuracy</a:t>
                      </a:r>
                    </a:p>
                  </a:txBody>
                  <a:tcPr anchor="ctr"/>
                </a:tc>
                <a:tc>
                  <a:txBody>
                    <a:bodyPr/>
                    <a:lstStyle/>
                    <a:p>
                      <a:pPr algn="ctr"/>
                      <a:r>
                        <a:rPr lang="it-IT" sz="1800" b="0" i="0" kern="1200" dirty="0">
                          <a:solidFill>
                            <a:schemeClr val="dk1"/>
                          </a:solidFill>
                          <a:effectLst/>
                          <a:latin typeface="+mn-lt"/>
                          <a:ea typeface="+mn-ea"/>
                          <a:cs typeface="+mn-cs"/>
                        </a:rPr>
                        <a:t>0.6857</a:t>
                      </a:r>
                      <a:endParaRPr lang="en-US" dirty="0"/>
                    </a:p>
                  </a:txBody>
                  <a:tcPr anchor="ctr"/>
                </a:tc>
                <a:tc>
                  <a:txBody>
                    <a:bodyPr/>
                    <a:lstStyle/>
                    <a:p>
                      <a:pPr algn="ctr"/>
                      <a:r>
                        <a:rPr lang="it-IT" sz="1800" b="0" i="0" kern="1200" dirty="0">
                          <a:solidFill>
                            <a:schemeClr val="dk1"/>
                          </a:solidFill>
                          <a:effectLst/>
                          <a:latin typeface="+mn-lt"/>
                          <a:ea typeface="+mn-ea"/>
                          <a:cs typeface="+mn-cs"/>
                        </a:rPr>
                        <a:t>0.6909</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b="0" i="0" kern="1200" dirty="0">
                          <a:solidFill>
                            <a:schemeClr val="dk1"/>
                          </a:solidFill>
                          <a:effectLst/>
                          <a:latin typeface="+mn-lt"/>
                          <a:ea typeface="+mn-ea"/>
                          <a:cs typeface="+mn-cs"/>
                        </a:rPr>
                        <a:t>0.6823</a:t>
                      </a:r>
                      <a:endParaRPr lang="en-US" dirty="0"/>
                    </a:p>
                  </a:txBody>
                  <a:tcPr anchor="ctr"/>
                </a:tc>
                <a:extLst>
                  <a:ext uri="{0D108BD9-81ED-4DB2-BD59-A6C34878D82A}">
                    <a16:rowId xmlns:a16="http://schemas.microsoft.com/office/drawing/2014/main" val="3667092694"/>
                  </a:ext>
                </a:extLst>
              </a:tr>
              <a:tr h="408982">
                <a:tc rowSpan="3">
                  <a:txBody>
                    <a:bodyPr/>
                    <a:lstStyle/>
                    <a:p>
                      <a:pPr algn="ctr"/>
                      <a:r>
                        <a:rPr lang="en-US" b="0" dirty="0"/>
                        <a:t>Fold 2</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0.2227</a:t>
                      </a:r>
                      <a:endParaRPr lang="en-US" dirty="0"/>
                    </a:p>
                  </a:txBody>
                  <a:tcPr anchor="ctr"/>
                </a:tc>
                <a:tc>
                  <a:txBody>
                    <a:bodyPr/>
                    <a:lstStyle/>
                    <a:p>
                      <a:pPr algn="ctr"/>
                      <a:r>
                        <a:rPr lang="it-IT" sz="1800" b="0" i="0" kern="1200" dirty="0">
                          <a:solidFill>
                            <a:schemeClr val="dk1"/>
                          </a:solidFill>
                          <a:effectLst/>
                          <a:latin typeface="+mn-lt"/>
                          <a:ea typeface="+mn-ea"/>
                          <a:cs typeface="+mn-cs"/>
                        </a:rPr>
                        <a:t>0.1948</a:t>
                      </a:r>
                      <a:endParaRPr lang="en-US" dirty="0"/>
                    </a:p>
                  </a:txBody>
                  <a:tcPr anchor="ctr"/>
                </a:tc>
                <a:tc>
                  <a:txBody>
                    <a:bodyPr/>
                    <a:lstStyle/>
                    <a:p>
                      <a:pPr algn="ctr"/>
                      <a:r>
                        <a:rPr lang="it-IT" sz="1800" b="0" i="0" kern="1200" dirty="0">
                          <a:solidFill>
                            <a:schemeClr val="dk1"/>
                          </a:solidFill>
                          <a:effectLst/>
                          <a:latin typeface="+mn-lt"/>
                          <a:ea typeface="+mn-ea"/>
                          <a:cs typeface="+mn-cs"/>
                        </a:rPr>
                        <a:t>0.1840</a:t>
                      </a:r>
                      <a:endParaRPr lang="en-US" dirty="0"/>
                    </a:p>
                  </a:txBody>
                  <a:tcPr anchor="ctr"/>
                </a:tc>
                <a:extLst>
                  <a:ext uri="{0D108BD9-81ED-4DB2-BD59-A6C34878D82A}">
                    <a16:rowId xmlns:a16="http://schemas.microsoft.com/office/drawing/2014/main" val="3783722433"/>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0.3927</a:t>
                      </a:r>
                      <a:endParaRPr lang="en-US" dirty="0"/>
                    </a:p>
                  </a:txBody>
                  <a:tcPr anchor="ctr"/>
                </a:tc>
                <a:tc>
                  <a:txBody>
                    <a:bodyPr/>
                    <a:lstStyle/>
                    <a:p>
                      <a:pPr algn="ctr"/>
                      <a:r>
                        <a:rPr lang="it-IT" sz="1800" b="0" i="0" kern="1200" dirty="0">
                          <a:solidFill>
                            <a:schemeClr val="dk1"/>
                          </a:solidFill>
                          <a:effectLst/>
                          <a:latin typeface="+mn-lt"/>
                          <a:ea typeface="+mn-ea"/>
                          <a:cs typeface="+mn-cs"/>
                        </a:rPr>
                        <a:t>0.3859</a:t>
                      </a:r>
                      <a:endParaRPr lang="en-US" dirty="0"/>
                    </a:p>
                  </a:txBody>
                  <a:tcPr anchor="ctr"/>
                </a:tc>
                <a:tc>
                  <a:txBody>
                    <a:bodyPr/>
                    <a:lstStyle/>
                    <a:p>
                      <a:pPr algn="ctr"/>
                      <a:r>
                        <a:rPr lang="it-IT" sz="1800" b="0" i="0" kern="1200" dirty="0">
                          <a:solidFill>
                            <a:schemeClr val="dk1"/>
                          </a:solidFill>
                          <a:effectLst/>
                          <a:latin typeface="+mn-lt"/>
                          <a:ea typeface="+mn-ea"/>
                          <a:cs typeface="+mn-cs"/>
                        </a:rPr>
                        <a:t>0.2958</a:t>
                      </a:r>
                      <a:endParaRPr lang="en-US" dirty="0"/>
                    </a:p>
                  </a:txBody>
                  <a:tcPr anchor="ctr"/>
                </a:tc>
                <a:extLst>
                  <a:ext uri="{0D108BD9-81ED-4DB2-BD59-A6C34878D82A}">
                    <a16:rowId xmlns:a16="http://schemas.microsoft.com/office/drawing/2014/main" val="809171558"/>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0.7089</a:t>
                      </a:r>
                      <a:endParaRPr lang="en-US" dirty="0"/>
                    </a:p>
                  </a:txBody>
                  <a:tcPr anchor="ctr"/>
                </a:tc>
                <a:tc>
                  <a:txBody>
                    <a:bodyPr/>
                    <a:lstStyle/>
                    <a:p>
                      <a:pPr algn="ctr"/>
                      <a:r>
                        <a:rPr lang="it-IT" sz="1800" b="0" i="0" kern="1200" dirty="0">
                          <a:solidFill>
                            <a:schemeClr val="dk1"/>
                          </a:solidFill>
                          <a:effectLst/>
                          <a:latin typeface="+mn-lt"/>
                          <a:ea typeface="+mn-ea"/>
                          <a:cs typeface="+mn-cs"/>
                        </a:rPr>
                        <a:t>0.7097</a:t>
                      </a:r>
                      <a:endParaRPr lang="en-US" dirty="0"/>
                    </a:p>
                  </a:txBody>
                  <a:tcPr anchor="ctr"/>
                </a:tc>
                <a:tc>
                  <a:txBody>
                    <a:bodyPr/>
                    <a:lstStyle/>
                    <a:p>
                      <a:pPr algn="ctr"/>
                      <a:r>
                        <a:rPr lang="it-IT" sz="1800" b="0" i="0" kern="1200" dirty="0">
                          <a:solidFill>
                            <a:schemeClr val="dk1"/>
                          </a:solidFill>
                          <a:effectLst/>
                          <a:latin typeface="+mn-lt"/>
                          <a:ea typeface="+mn-ea"/>
                          <a:cs typeface="+mn-cs"/>
                        </a:rPr>
                        <a:t>0.6866</a:t>
                      </a:r>
                      <a:endParaRPr lang="en-US" dirty="0"/>
                    </a:p>
                  </a:txBody>
                  <a:tcPr anchor="ctr"/>
                </a:tc>
                <a:extLst>
                  <a:ext uri="{0D108BD9-81ED-4DB2-BD59-A6C34878D82A}">
                    <a16:rowId xmlns:a16="http://schemas.microsoft.com/office/drawing/2014/main" val="5075101"/>
                  </a:ext>
                </a:extLst>
              </a:tr>
              <a:tr h="408982">
                <a:tc rowSpan="3">
                  <a:txBody>
                    <a:bodyPr/>
                    <a:lstStyle/>
                    <a:p>
                      <a:pPr algn="ctr"/>
                      <a:r>
                        <a:rPr lang="en-US" b="0" dirty="0"/>
                        <a:t>Fold 3</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0.2070</a:t>
                      </a:r>
                      <a:endParaRPr lang="en-US" dirty="0"/>
                    </a:p>
                  </a:txBody>
                  <a:tcPr anchor="ctr"/>
                </a:tc>
                <a:tc>
                  <a:txBody>
                    <a:bodyPr/>
                    <a:lstStyle/>
                    <a:p>
                      <a:pPr algn="ctr"/>
                      <a:r>
                        <a:rPr lang="it-IT" sz="1800" b="0" i="0" kern="1200" dirty="0">
                          <a:solidFill>
                            <a:schemeClr val="dk1"/>
                          </a:solidFill>
                          <a:effectLst/>
                          <a:latin typeface="+mn-lt"/>
                          <a:ea typeface="+mn-ea"/>
                          <a:cs typeface="+mn-cs"/>
                        </a:rPr>
                        <a:t>0.1921</a:t>
                      </a:r>
                      <a:endParaRPr lang="en-US" dirty="0"/>
                    </a:p>
                  </a:txBody>
                  <a:tcPr anchor="ctr"/>
                </a:tc>
                <a:tc>
                  <a:txBody>
                    <a:bodyPr/>
                    <a:lstStyle/>
                    <a:p>
                      <a:pPr algn="ctr"/>
                      <a:r>
                        <a:rPr lang="it-IT" sz="1800" b="0" i="0" kern="1200" dirty="0">
                          <a:solidFill>
                            <a:schemeClr val="dk1"/>
                          </a:solidFill>
                          <a:effectLst/>
                          <a:latin typeface="+mn-lt"/>
                          <a:ea typeface="+mn-ea"/>
                          <a:cs typeface="+mn-cs"/>
                        </a:rPr>
                        <a:t>0.1752</a:t>
                      </a:r>
                      <a:endParaRPr lang="en-US" dirty="0"/>
                    </a:p>
                  </a:txBody>
                  <a:tcPr anchor="ctr"/>
                </a:tc>
                <a:extLst>
                  <a:ext uri="{0D108BD9-81ED-4DB2-BD59-A6C34878D82A}">
                    <a16:rowId xmlns:a16="http://schemas.microsoft.com/office/drawing/2014/main" val="1400497281"/>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0.6468</a:t>
                      </a:r>
                      <a:endParaRPr lang="en-US" dirty="0"/>
                    </a:p>
                  </a:txBody>
                  <a:tcPr anchor="ctr"/>
                </a:tc>
                <a:tc>
                  <a:txBody>
                    <a:bodyPr/>
                    <a:lstStyle/>
                    <a:p>
                      <a:pPr algn="ctr"/>
                      <a:r>
                        <a:rPr lang="it-IT" sz="1800" b="0" i="0" kern="1200" dirty="0">
                          <a:solidFill>
                            <a:schemeClr val="dk1"/>
                          </a:solidFill>
                          <a:effectLst/>
                          <a:latin typeface="+mn-lt"/>
                          <a:ea typeface="+mn-ea"/>
                          <a:cs typeface="+mn-cs"/>
                        </a:rPr>
                        <a:t>0.5520</a:t>
                      </a:r>
                      <a:endParaRPr lang="en-US" dirty="0"/>
                    </a:p>
                  </a:txBody>
                  <a:tcPr anchor="ctr"/>
                </a:tc>
                <a:tc>
                  <a:txBody>
                    <a:bodyPr/>
                    <a:lstStyle/>
                    <a:p>
                      <a:pPr algn="ctr"/>
                      <a:r>
                        <a:rPr lang="it-IT" sz="1800" b="0" i="0" kern="1200" dirty="0">
                          <a:solidFill>
                            <a:schemeClr val="dk1"/>
                          </a:solidFill>
                          <a:effectLst/>
                          <a:latin typeface="+mn-lt"/>
                          <a:ea typeface="+mn-ea"/>
                          <a:cs typeface="+mn-cs"/>
                        </a:rPr>
                        <a:t>0.6811</a:t>
                      </a:r>
                      <a:endParaRPr lang="en-US" dirty="0"/>
                    </a:p>
                  </a:txBody>
                  <a:tcPr anchor="ctr"/>
                </a:tc>
                <a:extLst>
                  <a:ext uri="{0D108BD9-81ED-4DB2-BD59-A6C34878D82A}">
                    <a16:rowId xmlns:a16="http://schemas.microsoft.com/office/drawing/2014/main" val="638452911"/>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0.7080</a:t>
                      </a:r>
                      <a:endParaRPr lang="en-US" dirty="0"/>
                    </a:p>
                  </a:txBody>
                  <a:tcPr anchor="ctr"/>
                </a:tc>
                <a:tc>
                  <a:txBody>
                    <a:bodyPr/>
                    <a:lstStyle/>
                    <a:p>
                      <a:pPr algn="ctr"/>
                      <a:r>
                        <a:rPr lang="it-IT" sz="1800" b="0" i="0" kern="1200" dirty="0">
                          <a:solidFill>
                            <a:schemeClr val="dk1"/>
                          </a:solidFill>
                          <a:effectLst/>
                          <a:latin typeface="+mn-lt"/>
                          <a:ea typeface="+mn-ea"/>
                          <a:cs typeface="+mn-cs"/>
                        </a:rPr>
                        <a:t>0.6806</a:t>
                      </a:r>
                      <a:endParaRPr lang="en-US" dirty="0"/>
                    </a:p>
                  </a:txBody>
                  <a:tcPr anchor="ctr"/>
                </a:tc>
                <a:tc>
                  <a:txBody>
                    <a:bodyPr/>
                    <a:lstStyle/>
                    <a:p>
                      <a:pPr algn="ctr"/>
                      <a:r>
                        <a:rPr lang="it-IT" sz="1800" b="0" i="0" kern="1200" dirty="0">
                          <a:solidFill>
                            <a:schemeClr val="dk1"/>
                          </a:solidFill>
                          <a:effectLst/>
                          <a:latin typeface="+mn-lt"/>
                          <a:ea typeface="+mn-ea"/>
                          <a:cs typeface="+mn-cs"/>
                        </a:rPr>
                        <a:t>0.6806</a:t>
                      </a:r>
                      <a:endParaRPr lang="en-US" dirty="0"/>
                    </a:p>
                  </a:txBody>
                  <a:tcPr anchor="ctr"/>
                </a:tc>
                <a:extLst>
                  <a:ext uri="{0D108BD9-81ED-4DB2-BD59-A6C34878D82A}">
                    <a16:rowId xmlns:a16="http://schemas.microsoft.com/office/drawing/2014/main" val="712795110"/>
                  </a:ext>
                </a:extLst>
              </a:tr>
              <a:tr h="408982">
                <a:tc rowSpan="3">
                  <a:txBody>
                    <a:bodyPr/>
                    <a:lstStyle/>
                    <a:p>
                      <a:pPr algn="ctr"/>
                      <a:r>
                        <a:rPr lang="en-US" b="0" dirty="0"/>
                        <a:t>Fold 4</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0.1988</a:t>
                      </a:r>
                      <a:endParaRPr lang="en-US" dirty="0"/>
                    </a:p>
                  </a:txBody>
                  <a:tcPr anchor="ctr"/>
                </a:tc>
                <a:tc>
                  <a:txBody>
                    <a:bodyPr/>
                    <a:lstStyle/>
                    <a:p>
                      <a:pPr algn="ctr"/>
                      <a:r>
                        <a:rPr lang="it-IT" sz="1800" b="0" i="0" kern="1200" dirty="0">
                          <a:solidFill>
                            <a:schemeClr val="dk1"/>
                          </a:solidFill>
                          <a:effectLst/>
                          <a:latin typeface="+mn-lt"/>
                          <a:ea typeface="+mn-ea"/>
                          <a:cs typeface="+mn-cs"/>
                        </a:rPr>
                        <a:t>0.1756</a:t>
                      </a:r>
                      <a:endParaRPr lang="en-US" dirty="0"/>
                    </a:p>
                  </a:txBody>
                  <a:tcPr anchor="ctr"/>
                </a:tc>
                <a:tc>
                  <a:txBody>
                    <a:bodyPr/>
                    <a:lstStyle/>
                    <a:p>
                      <a:pPr algn="ctr"/>
                      <a:r>
                        <a:rPr lang="it-IT" sz="1800" b="0" i="0" kern="1200" dirty="0">
                          <a:solidFill>
                            <a:schemeClr val="dk1"/>
                          </a:solidFill>
                          <a:effectLst/>
                          <a:latin typeface="+mn-lt"/>
                          <a:ea typeface="+mn-ea"/>
                          <a:cs typeface="+mn-cs"/>
                        </a:rPr>
                        <a:t>0.1536</a:t>
                      </a:r>
                      <a:endParaRPr lang="en-US" dirty="0"/>
                    </a:p>
                  </a:txBody>
                  <a:tcPr anchor="ctr"/>
                </a:tc>
                <a:extLst>
                  <a:ext uri="{0D108BD9-81ED-4DB2-BD59-A6C34878D82A}">
                    <a16:rowId xmlns:a16="http://schemas.microsoft.com/office/drawing/2014/main" val="567824203"/>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0.5071</a:t>
                      </a:r>
                      <a:endParaRPr lang="en-US" dirty="0"/>
                    </a:p>
                  </a:txBody>
                  <a:tcPr anchor="ctr"/>
                </a:tc>
                <a:tc>
                  <a:txBody>
                    <a:bodyPr/>
                    <a:lstStyle/>
                    <a:p>
                      <a:pPr algn="ctr"/>
                      <a:r>
                        <a:rPr lang="it-IT" sz="1800" b="0" i="0" kern="1200" dirty="0">
                          <a:solidFill>
                            <a:schemeClr val="dk1"/>
                          </a:solidFill>
                          <a:effectLst/>
                          <a:latin typeface="+mn-lt"/>
                          <a:ea typeface="+mn-ea"/>
                          <a:cs typeface="+mn-cs"/>
                        </a:rPr>
                        <a:t>0.7319</a:t>
                      </a:r>
                      <a:endParaRPr lang="en-US" dirty="0"/>
                    </a:p>
                  </a:txBody>
                  <a:tcPr anchor="ctr"/>
                </a:tc>
                <a:tc>
                  <a:txBody>
                    <a:bodyPr/>
                    <a:lstStyle/>
                    <a:p>
                      <a:pPr algn="ctr"/>
                      <a:r>
                        <a:rPr lang="it-IT" sz="1800" b="0" i="0" kern="1200" dirty="0">
                          <a:solidFill>
                            <a:schemeClr val="dk1"/>
                          </a:solidFill>
                          <a:effectLst/>
                          <a:latin typeface="+mn-lt"/>
                          <a:ea typeface="+mn-ea"/>
                          <a:cs typeface="+mn-cs"/>
                        </a:rPr>
                        <a:t>0.6168</a:t>
                      </a:r>
                      <a:endParaRPr lang="en-US" dirty="0"/>
                    </a:p>
                  </a:txBody>
                  <a:tcPr anchor="ctr"/>
                </a:tc>
                <a:extLst>
                  <a:ext uri="{0D108BD9-81ED-4DB2-BD59-A6C34878D82A}">
                    <a16:rowId xmlns:a16="http://schemas.microsoft.com/office/drawing/2014/main" val="2306976455"/>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0.7114</a:t>
                      </a:r>
                      <a:endParaRPr lang="en-US" dirty="0"/>
                    </a:p>
                  </a:txBody>
                  <a:tcPr anchor="ctr"/>
                </a:tc>
                <a:tc>
                  <a:txBody>
                    <a:bodyPr/>
                    <a:lstStyle/>
                    <a:p>
                      <a:pPr algn="ctr"/>
                      <a:r>
                        <a:rPr lang="it-IT" sz="1800" b="0" i="0" kern="1200" dirty="0">
                          <a:solidFill>
                            <a:schemeClr val="dk1"/>
                          </a:solidFill>
                          <a:effectLst/>
                          <a:latin typeface="+mn-lt"/>
                          <a:ea typeface="+mn-ea"/>
                          <a:cs typeface="+mn-cs"/>
                        </a:rPr>
                        <a:t>0.7063</a:t>
                      </a:r>
                      <a:endParaRPr lang="en-US" dirty="0"/>
                    </a:p>
                  </a:txBody>
                  <a:tcPr anchor="ctr"/>
                </a:tc>
                <a:tc>
                  <a:txBody>
                    <a:bodyPr/>
                    <a:lstStyle/>
                    <a:p>
                      <a:pPr algn="ctr"/>
                      <a:r>
                        <a:rPr lang="it-IT" sz="1800" b="0" i="0" kern="1200" dirty="0">
                          <a:solidFill>
                            <a:schemeClr val="dk1"/>
                          </a:solidFill>
                          <a:effectLst/>
                          <a:latin typeface="+mn-lt"/>
                          <a:ea typeface="+mn-ea"/>
                          <a:cs typeface="+mn-cs"/>
                        </a:rPr>
                        <a:t>0.7114</a:t>
                      </a:r>
                      <a:endParaRPr lang="en-US" dirty="0"/>
                    </a:p>
                  </a:txBody>
                  <a:tcPr anchor="ctr"/>
                </a:tc>
                <a:extLst>
                  <a:ext uri="{0D108BD9-81ED-4DB2-BD59-A6C34878D82A}">
                    <a16:rowId xmlns:a16="http://schemas.microsoft.com/office/drawing/2014/main" val="3719431930"/>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9315450" y="6418263"/>
            <a:ext cx="2743200" cy="365125"/>
          </a:xfrm>
        </p:spPr>
        <p:txBody>
          <a:bodyPr/>
          <a:lstStyle/>
          <a:p>
            <a:fld id="{D8DA9DAA-006C-4F4B-980E-E3DF019B24E2}" type="slidenum">
              <a:rPr lang="en-US" b="1" cap="all" spc="100" smtClean="0">
                <a:solidFill>
                  <a:schemeClr val="accent2"/>
                </a:solidFill>
              </a:rPr>
              <a:t>23</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74612"/>
            <a:ext cx="10515600" cy="1325563"/>
          </a:xfrm>
        </p:spPr>
        <p:txBody>
          <a:bodyPr>
            <a:normAutofit fontScale="90000"/>
          </a:bodyPr>
          <a:lstStyle/>
          <a:p>
            <a:pPr algn="ctr"/>
            <a:r>
              <a:rPr lang="en-US" sz="5400" dirty="0"/>
              <a:t>10% train dataset with dropout</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2894019092"/>
              </p:ext>
            </p:extLst>
          </p:nvPr>
        </p:nvGraphicFramePr>
        <p:xfrm>
          <a:off x="1152525" y="1084972"/>
          <a:ext cx="10515600" cy="5636503"/>
        </p:xfrm>
        <a:graphic>
          <a:graphicData uri="http://schemas.openxmlformats.org/drawingml/2006/table">
            <a:tbl>
              <a:tblPr firstRow="1">
                <a:tableStyleId>{93296810-A885-4BE3-A3E7-6D5BEEA58F35}</a:tableStyleId>
              </a:tblPr>
              <a:tblGrid>
                <a:gridCol w="2103120">
                  <a:extLst>
                    <a:ext uri="{9D8B030D-6E8A-4147-A177-3AD203B41FA5}">
                      <a16:colId xmlns:a16="http://schemas.microsoft.com/office/drawing/2014/main" val="3715394682"/>
                    </a:ext>
                  </a:extLst>
                </a:gridCol>
                <a:gridCol w="2103120">
                  <a:extLst>
                    <a:ext uri="{9D8B030D-6E8A-4147-A177-3AD203B41FA5}">
                      <a16:colId xmlns:a16="http://schemas.microsoft.com/office/drawing/2014/main" val="4203886316"/>
                    </a:ext>
                  </a:extLst>
                </a:gridCol>
                <a:gridCol w="2103120">
                  <a:extLst>
                    <a:ext uri="{9D8B030D-6E8A-4147-A177-3AD203B41FA5}">
                      <a16:colId xmlns:a16="http://schemas.microsoft.com/office/drawing/2014/main" val="1368357775"/>
                    </a:ext>
                  </a:extLst>
                </a:gridCol>
                <a:gridCol w="2082165">
                  <a:extLst>
                    <a:ext uri="{9D8B030D-6E8A-4147-A177-3AD203B41FA5}">
                      <a16:colId xmlns:a16="http://schemas.microsoft.com/office/drawing/2014/main" val="538162733"/>
                    </a:ext>
                  </a:extLst>
                </a:gridCol>
                <a:gridCol w="2124075">
                  <a:extLst>
                    <a:ext uri="{9D8B030D-6E8A-4147-A177-3AD203B41FA5}">
                      <a16:colId xmlns:a16="http://schemas.microsoft.com/office/drawing/2014/main" val="2004813969"/>
                    </a:ext>
                  </a:extLst>
                </a:gridCol>
              </a:tblGrid>
              <a:tr h="728719">
                <a:tc>
                  <a:txBody>
                    <a:bodyPr/>
                    <a:lstStyle/>
                    <a:p>
                      <a:endParaRPr lang="en-US" dirty="0">
                        <a:solidFill>
                          <a:schemeClr val="tx1"/>
                        </a:solidFill>
                      </a:endParaRPr>
                    </a:p>
                  </a:txBody>
                  <a:tcPr anchor="ctr"/>
                </a:tc>
                <a:tc>
                  <a:txBody>
                    <a:bodyPr/>
                    <a:lstStyle/>
                    <a:p>
                      <a:pPr algn="ctr"/>
                      <a:r>
                        <a:rPr lang="en-US" dirty="0">
                          <a:solidFill>
                            <a:schemeClr val="bg1"/>
                          </a:solidFill>
                        </a:rPr>
                        <a:t>Metrics</a:t>
                      </a:r>
                    </a:p>
                  </a:txBody>
                  <a:tcPr anchor="ctr"/>
                </a:tc>
                <a:tc>
                  <a:txBody>
                    <a:bodyPr/>
                    <a:lstStyle/>
                    <a:p>
                      <a:pPr algn="ctr"/>
                      <a:r>
                        <a:rPr lang="en-US" dirty="0">
                          <a:solidFill>
                            <a:schemeClr val="bg1"/>
                          </a:solidFill>
                        </a:rPr>
                        <a:t>Classic</a:t>
                      </a:r>
                    </a:p>
                  </a:txBody>
                  <a:tcPr anchor="ctr"/>
                </a:tc>
                <a:tc>
                  <a:txBody>
                    <a:bodyPr/>
                    <a:lstStyle/>
                    <a:p>
                      <a:pPr algn="ctr"/>
                      <a:r>
                        <a:rPr lang="en-US" dirty="0">
                          <a:solidFill>
                            <a:schemeClr val="bg1"/>
                          </a:solidFill>
                        </a:rPr>
                        <a:t>Shallow </a:t>
                      </a:r>
                    </a:p>
                  </a:txBody>
                  <a:tcPr anchor="ctr"/>
                </a:tc>
                <a:tc>
                  <a:txBody>
                    <a:bodyPr/>
                    <a:lstStyle/>
                    <a:p>
                      <a:pPr algn="ctr"/>
                      <a:r>
                        <a:rPr lang="en-US" dirty="0">
                          <a:solidFill>
                            <a:schemeClr val="bg1"/>
                          </a:solidFill>
                        </a:rPr>
                        <a:t>Deep</a:t>
                      </a:r>
                    </a:p>
                  </a:txBody>
                  <a:tcPr anchor="ctr"/>
                </a:tc>
                <a:extLst>
                  <a:ext uri="{0D108BD9-81ED-4DB2-BD59-A6C34878D82A}">
                    <a16:rowId xmlns:a16="http://schemas.microsoft.com/office/drawing/2014/main" val="342729846"/>
                  </a:ext>
                </a:extLst>
              </a:tr>
              <a:tr h="408982">
                <a:tc rowSpan="3">
                  <a:txBody>
                    <a:bodyPr/>
                    <a:lstStyle/>
                    <a:p>
                      <a:pPr algn="ctr"/>
                      <a:r>
                        <a:rPr lang="en-US" b="0" dirty="0"/>
                        <a:t>Fold 1</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0.1852</a:t>
                      </a:r>
                      <a:endParaRPr lang="en-US" dirty="0"/>
                    </a:p>
                  </a:txBody>
                  <a:tcPr anchor="ctr"/>
                </a:tc>
                <a:tc>
                  <a:txBody>
                    <a:bodyPr/>
                    <a:lstStyle/>
                    <a:p>
                      <a:pPr algn="ctr"/>
                      <a:r>
                        <a:rPr lang="it-IT" sz="1800" b="0" i="0" kern="1200" dirty="0">
                          <a:solidFill>
                            <a:schemeClr val="dk1"/>
                          </a:solidFill>
                          <a:effectLst/>
                          <a:latin typeface="+mn-lt"/>
                          <a:ea typeface="+mn-ea"/>
                          <a:cs typeface="+mn-cs"/>
                        </a:rPr>
                        <a:t>0.2072</a:t>
                      </a:r>
                      <a:endParaRPr lang="en-US" dirty="0"/>
                    </a:p>
                  </a:txBody>
                  <a:tcPr anchor="ctr"/>
                </a:tc>
                <a:tc>
                  <a:txBody>
                    <a:bodyPr/>
                    <a:lstStyle/>
                    <a:p>
                      <a:pPr algn="ctr"/>
                      <a:r>
                        <a:rPr lang="it-IT" sz="1800" b="0" i="0" kern="1200" dirty="0">
                          <a:solidFill>
                            <a:schemeClr val="dk1"/>
                          </a:solidFill>
                          <a:effectLst/>
                          <a:latin typeface="+mn-lt"/>
                          <a:ea typeface="+mn-ea"/>
                          <a:cs typeface="+mn-cs"/>
                        </a:rPr>
                        <a:t>0.2114</a:t>
                      </a:r>
                      <a:endParaRPr lang="en-US" dirty="0"/>
                    </a:p>
                  </a:txBody>
                  <a:tcPr anchor="ctr"/>
                </a:tc>
                <a:extLst>
                  <a:ext uri="{0D108BD9-81ED-4DB2-BD59-A6C34878D82A}">
                    <a16:rowId xmlns:a16="http://schemas.microsoft.com/office/drawing/2014/main" val="2385059026"/>
                  </a:ext>
                </a:extLst>
              </a:tr>
              <a:tr h="408982">
                <a:tc vMerge="1">
                  <a:txBody>
                    <a:bodyPr/>
                    <a:lstStyle/>
                    <a:p>
                      <a:endParaRPr lang="it-IT"/>
                    </a:p>
                  </a:txBody>
                  <a:tcPr/>
                </a:tc>
                <a:tc>
                  <a:txBody>
                    <a:bodyPr/>
                    <a:lstStyle/>
                    <a:p>
                      <a:pPr algn="ctr"/>
                      <a:r>
                        <a:rPr lang="en-US" dirty="0"/>
                        <a:t>Val Loss</a:t>
                      </a:r>
                    </a:p>
                  </a:txBody>
                  <a:tcPr anchor="ctr"/>
                </a:tc>
                <a:tc>
                  <a:txBody>
                    <a:bodyPr/>
                    <a:lstStyle/>
                    <a:p>
                      <a:pPr algn="ctr"/>
                      <a:r>
                        <a:rPr lang="it-IT" sz="1800" b="0" i="0" kern="1200" dirty="0">
                          <a:solidFill>
                            <a:schemeClr val="dk1"/>
                          </a:solidFill>
                          <a:effectLst/>
                          <a:latin typeface="+mn-lt"/>
                          <a:ea typeface="+mn-ea"/>
                          <a:cs typeface="+mn-cs"/>
                        </a:rPr>
                        <a:t>0.7245</a:t>
                      </a:r>
                      <a:endParaRPr lang="en-US" dirty="0"/>
                    </a:p>
                  </a:txBody>
                  <a:tcPr anchor="ctr"/>
                </a:tc>
                <a:tc>
                  <a:txBody>
                    <a:bodyPr/>
                    <a:lstStyle/>
                    <a:p>
                      <a:pPr algn="ctr"/>
                      <a:r>
                        <a:rPr lang="it-IT" sz="1800" b="0" i="0" kern="1200" dirty="0">
                          <a:solidFill>
                            <a:schemeClr val="dk1"/>
                          </a:solidFill>
                          <a:effectLst/>
                          <a:latin typeface="+mn-lt"/>
                          <a:ea typeface="+mn-ea"/>
                          <a:cs typeface="+mn-cs"/>
                        </a:rPr>
                        <a:t>0.6530</a:t>
                      </a:r>
                      <a:endParaRPr lang="en-US" dirty="0"/>
                    </a:p>
                  </a:txBody>
                  <a:tcPr anchor="ctr"/>
                </a:tc>
                <a:tc>
                  <a:txBody>
                    <a:bodyPr/>
                    <a:lstStyle/>
                    <a:p>
                      <a:pPr algn="ctr"/>
                      <a:r>
                        <a:rPr lang="it-IT" sz="1800" b="0" i="0" kern="1200" dirty="0">
                          <a:solidFill>
                            <a:schemeClr val="dk1"/>
                          </a:solidFill>
                          <a:effectLst/>
                          <a:latin typeface="+mn-lt"/>
                          <a:ea typeface="+mn-ea"/>
                          <a:cs typeface="+mn-cs"/>
                        </a:rPr>
                        <a:t>0.7717</a:t>
                      </a:r>
                      <a:endParaRPr lang="en-US" dirty="0"/>
                    </a:p>
                  </a:txBody>
                  <a:tcPr anchor="ctr"/>
                </a:tc>
                <a:extLst>
                  <a:ext uri="{0D108BD9-81ED-4DB2-BD59-A6C34878D82A}">
                    <a16:rowId xmlns:a16="http://schemas.microsoft.com/office/drawing/2014/main" val="4125221619"/>
                  </a:ext>
                </a:extLst>
              </a:tr>
              <a:tr h="408982">
                <a:tc vMerge="1">
                  <a:txBody>
                    <a:bodyPr/>
                    <a:lstStyle/>
                    <a:p>
                      <a:endParaRPr lang="it-IT"/>
                    </a:p>
                  </a:txBody>
                  <a:tcPr/>
                </a:tc>
                <a:tc>
                  <a:txBody>
                    <a:bodyPr/>
                    <a:lstStyle/>
                    <a:p>
                      <a:pPr algn="ctr"/>
                      <a:r>
                        <a:rPr lang="en-US" dirty="0"/>
                        <a:t>Accuracy</a:t>
                      </a:r>
                    </a:p>
                  </a:txBody>
                  <a:tcPr anchor="ctr"/>
                </a:tc>
                <a:tc>
                  <a:txBody>
                    <a:bodyPr/>
                    <a:lstStyle/>
                    <a:p>
                      <a:pPr algn="ctr"/>
                      <a:r>
                        <a:rPr lang="it-IT" sz="1800" b="0" i="0" kern="1200" dirty="0">
                          <a:solidFill>
                            <a:schemeClr val="dk1"/>
                          </a:solidFill>
                          <a:effectLst/>
                          <a:latin typeface="+mn-lt"/>
                          <a:ea typeface="+mn-ea"/>
                          <a:cs typeface="+mn-cs"/>
                        </a:rPr>
                        <a:t>0.7089</a:t>
                      </a:r>
                      <a:endParaRPr lang="en-US" dirty="0"/>
                    </a:p>
                  </a:txBody>
                  <a:tcPr anchor="ctr"/>
                </a:tc>
                <a:tc>
                  <a:txBody>
                    <a:bodyPr/>
                    <a:lstStyle/>
                    <a:p>
                      <a:pPr algn="ctr"/>
                      <a:r>
                        <a:rPr lang="it-IT" sz="1800" b="0" i="0" kern="1200" dirty="0">
                          <a:solidFill>
                            <a:schemeClr val="dk1"/>
                          </a:solidFill>
                          <a:effectLst/>
                          <a:latin typeface="+mn-lt"/>
                          <a:ea typeface="+mn-ea"/>
                          <a:cs typeface="+mn-cs"/>
                        </a:rPr>
                        <a:t>0.7320</a:t>
                      </a:r>
                      <a:endParaRPr lang="en-US" dirty="0"/>
                    </a:p>
                  </a:txBody>
                  <a:tcPr anchor="ctr"/>
                </a:tc>
                <a:tc>
                  <a:txBody>
                    <a:bodyPr/>
                    <a:lstStyle/>
                    <a:p>
                      <a:pPr algn="ctr"/>
                      <a:r>
                        <a:rPr lang="it-IT" sz="1800" b="0" i="0" kern="1200" dirty="0">
                          <a:solidFill>
                            <a:schemeClr val="dk1"/>
                          </a:solidFill>
                          <a:effectLst/>
                          <a:latin typeface="+mn-lt"/>
                          <a:ea typeface="+mn-ea"/>
                          <a:cs typeface="+mn-cs"/>
                        </a:rPr>
                        <a:t>0.6789</a:t>
                      </a:r>
                      <a:endParaRPr lang="en-US" dirty="0"/>
                    </a:p>
                  </a:txBody>
                  <a:tcPr anchor="ctr"/>
                </a:tc>
                <a:extLst>
                  <a:ext uri="{0D108BD9-81ED-4DB2-BD59-A6C34878D82A}">
                    <a16:rowId xmlns:a16="http://schemas.microsoft.com/office/drawing/2014/main" val="3667092694"/>
                  </a:ext>
                </a:extLst>
              </a:tr>
              <a:tr h="408982">
                <a:tc rowSpan="3">
                  <a:txBody>
                    <a:bodyPr/>
                    <a:lstStyle/>
                    <a:p>
                      <a:pPr algn="ctr"/>
                      <a:r>
                        <a:rPr lang="en-US" b="0" dirty="0"/>
                        <a:t>Fold 2</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0.1947</a:t>
                      </a:r>
                      <a:endParaRPr lang="en-US" dirty="0"/>
                    </a:p>
                  </a:txBody>
                  <a:tcPr anchor="ctr"/>
                </a:tc>
                <a:tc>
                  <a:txBody>
                    <a:bodyPr/>
                    <a:lstStyle/>
                    <a:p>
                      <a:pPr algn="ctr"/>
                      <a:r>
                        <a:rPr lang="it-IT" sz="1800" b="0" i="0" kern="1200" dirty="0">
                          <a:solidFill>
                            <a:schemeClr val="dk1"/>
                          </a:solidFill>
                          <a:effectLst/>
                          <a:latin typeface="+mn-lt"/>
                          <a:ea typeface="+mn-ea"/>
                          <a:cs typeface="+mn-cs"/>
                        </a:rPr>
                        <a:t>0.2276</a:t>
                      </a:r>
                      <a:endParaRPr lang="en-US" dirty="0"/>
                    </a:p>
                  </a:txBody>
                  <a:tcPr anchor="ctr"/>
                </a:tc>
                <a:tc>
                  <a:txBody>
                    <a:bodyPr/>
                    <a:lstStyle/>
                    <a:p>
                      <a:pPr algn="ctr"/>
                      <a:r>
                        <a:rPr lang="it-IT" sz="1800" b="0" i="0" kern="1200" dirty="0">
                          <a:solidFill>
                            <a:schemeClr val="dk1"/>
                          </a:solidFill>
                          <a:effectLst/>
                          <a:latin typeface="+mn-lt"/>
                          <a:ea typeface="+mn-ea"/>
                          <a:cs typeface="+mn-cs"/>
                        </a:rPr>
                        <a:t>0.2505</a:t>
                      </a:r>
                      <a:endParaRPr lang="en-US" dirty="0"/>
                    </a:p>
                  </a:txBody>
                  <a:tcPr anchor="ctr"/>
                </a:tc>
                <a:extLst>
                  <a:ext uri="{0D108BD9-81ED-4DB2-BD59-A6C34878D82A}">
                    <a16:rowId xmlns:a16="http://schemas.microsoft.com/office/drawing/2014/main" val="3783722433"/>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0.7056</a:t>
                      </a:r>
                      <a:endParaRPr lang="en-US" dirty="0"/>
                    </a:p>
                  </a:txBody>
                  <a:tcPr anchor="ctr"/>
                </a:tc>
                <a:tc>
                  <a:txBody>
                    <a:bodyPr/>
                    <a:lstStyle/>
                    <a:p>
                      <a:pPr algn="ctr"/>
                      <a:r>
                        <a:rPr lang="it-IT" sz="1800" b="0" i="0" kern="1200" dirty="0">
                          <a:solidFill>
                            <a:schemeClr val="dk1"/>
                          </a:solidFill>
                          <a:effectLst/>
                          <a:latin typeface="+mn-lt"/>
                          <a:ea typeface="+mn-ea"/>
                          <a:cs typeface="+mn-cs"/>
                        </a:rPr>
                        <a:t>0.6911</a:t>
                      </a:r>
                      <a:endParaRPr lang="en-US" dirty="0"/>
                    </a:p>
                  </a:txBody>
                  <a:tcPr anchor="ctr"/>
                </a:tc>
                <a:tc>
                  <a:txBody>
                    <a:bodyPr/>
                    <a:lstStyle/>
                    <a:p>
                      <a:pPr algn="ctr"/>
                      <a:r>
                        <a:rPr lang="it-IT" sz="1800" b="0" i="0" kern="1200" dirty="0">
                          <a:solidFill>
                            <a:schemeClr val="dk1"/>
                          </a:solidFill>
                          <a:effectLst/>
                          <a:latin typeface="+mn-lt"/>
                          <a:ea typeface="+mn-ea"/>
                          <a:cs typeface="+mn-cs"/>
                        </a:rPr>
                        <a:t>0.6489</a:t>
                      </a:r>
                      <a:endParaRPr lang="en-US" dirty="0"/>
                    </a:p>
                  </a:txBody>
                  <a:tcPr anchor="ctr"/>
                </a:tc>
                <a:extLst>
                  <a:ext uri="{0D108BD9-81ED-4DB2-BD59-A6C34878D82A}">
                    <a16:rowId xmlns:a16="http://schemas.microsoft.com/office/drawing/2014/main" val="809171558"/>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0.6558</a:t>
                      </a:r>
                      <a:endParaRPr lang="en-US" dirty="0"/>
                    </a:p>
                  </a:txBody>
                  <a:tcPr anchor="ctr"/>
                </a:tc>
                <a:tc>
                  <a:txBody>
                    <a:bodyPr/>
                    <a:lstStyle/>
                    <a:p>
                      <a:pPr algn="ctr"/>
                      <a:r>
                        <a:rPr lang="it-IT" sz="1800" b="0" i="0" kern="1200" dirty="0">
                          <a:solidFill>
                            <a:schemeClr val="dk1"/>
                          </a:solidFill>
                          <a:effectLst/>
                          <a:latin typeface="+mn-lt"/>
                          <a:ea typeface="+mn-ea"/>
                          <a:cs typeface="+mn-cs"/>
                        </a:rPr>
                        <a:t>0.7063</a:t>
                      </a:r>
                      <a:endParaRPr lang="en-US" dirty="0"/>
                    </a:p>
                  </a:txBody>
                  <a:tcPr anchor="ctr"/>
                </a:tc>
                <a:tc>
                  <a:txBody>
                    <a:bodyPr/>
                    <a:lstStyle/>
                    <a:p>
                      <a:pPr algn="ctr"/>
                      <a:r>
                        <a:rPr lang="it-IT" sz="1800" b="0" i="0" kern="1200" dirty="0">
                          <a:solidFill>
                            <a:schemeClr val="dk1"/>
                          </a:solidFill>
                          <a:effectLst/>
                          <a:latin typeface="+mn-lt"/>
                          <a:ea typeface="+mn-ea"/>
                          <a:cs typeface="+mn-cs"/>
                        </a:rPr>
                        <a:t>0.6866</a:t>
                      </a:r>
                      <a:endParaRPr lang="en-US" dirty="0"/>
                    </a:p>
                  </a:txBody>
                  <a:tcPr anchor="ctr"/>
                </a:tc>
                <a:extLst>
                  <a:ext uri="{0D108BD9-81ED-4DB2-BD59-A6C34878D82A}">
                    <a16:rowId xmlns:a16="http://schemas.microsoft.com/office/drawing/2014/main" val="5075101"/>
                  </a:ext>
                </a:extLst>
              </a:tr>
              <a:tr h="408982">
                <a:tc rowSpan="3">
                  <a:txBody>
                    <a:bodyPr/>
                    <a:lstStyle/>
                    <a:p>
                      <a:pPr algn="ctr"/>
                      <a:r>
                        <a:rPr lang="en-US" b="0" dirty="0"/>
                        <a:t>Fold 3</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0.2232</a:t>
                      </a:r>
                      <a:endParaRPr lang="en-US" dirty="0"/>
                    </a:p>
                  </a:txBody>
                  <a:tcPr anchor="ctr"/>
                </a:tc>
                <a:tc>
                  <a:txBody>
                    <a:bodyPr/>
                    <a:lstStyle/>
                    <a:p>
                      <a:pPr algn="ctr"/>
                      <a:r>
                        <a:rPr lang="it-IT" sz="1800" b="0" i="0" kern="1200" dirty="0">
                          <a:solidFill>
                            <a:schemeClr val="dk1"/>
                          </a:solidFill>
                          <a:effectLst/>
                          <a:latin typeface="+mn-lt"/>
                          <a:ea typeface="+mn-ea"/>
                          <a:cs typeface="+mn-cs"/>
                        </a:rPr>
                        <a:t>0.1900</a:t>
                      </a:r>
                      <a:endParaRPr lang="en-US" dirty="0"/>
                    </a:p>
                  </a:txBody>
                  <a:tcPr anchor="ctr"/>
                </a:tc>
                <a:tc>
                  <a:txBody>
                    <a:bodyPr/>
                    <a:lstStyle/>
                    <a:p>
                      <a:pPr algn="ctr"/>
                      <a:r>
                        <a:rPr lang="it-IT" sz="1800" b="0" i="0" kern="1200" dirty="0">
                          <a:solidFill>
                            <a:schemeClr val="dk1"/>
                          </a:solidFill>
                          <a:effectLst/>
                          <a:latin typeface="+mn-lt"/>
                          <a:ea typeface="+mn-ea"/>
                          <a:cs typeface="+mn-cs"/>
                        </a:rPr>
                        <a:t>0.2224</a:t>
                      </a:r>
                      <a:endParaRPr lang="en-US" dirty="0"/>
                    </a:p>
                  </a:txBody>
                  <a:tcPr anchor="ctr"/>
                </a:tc>
                <a:extLst>
                  <a:ext uri="{0D108BD9-81ED-4DB2-BD59-A6C34878D82A}">
                    <a16:rowId xmlns:a16="http://schemas.microsoft.com/office/drawing/2014/main" val="1400497281"/>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0.5196</a:t>
                      </a:r>
                      <a:endParaRPr lang="en-US" dirty="0"/>
                    </a:p>
                  </a:txBody>
                  <a:tcPr anchor="ctr"/>
                </a:tc>
                <a:tc>
                  <a:txBody>
                    <a:bodyPr/>
                    <a:lstStyle/>
                    <a:p>
                      <a:pPr algn="ctr"/>
                      <a:r>
                        <a:rPr lang="it-IT" sz="1800" b="0" i="0" kern="1200" dirty="0">
                          <a:solidFill>
                            <a:schemeClr val="dk1"/>
                          </a:solidFill>
                          <a:effectLst/>
                          <a:latin typeface="+mn-lt"/>
                          <a:ea typeface="+mn-ea"/>
                          <a:cs typeface="+mn-cs"/>
                        </a:rPr>
                        <a:t>0.5998</a:t>
                      </a:r>
                      <a:endParaRPr lang="en-US" dirty="0"/>
                    </a:p>
                  </a:txBody>
                  <a:tcPr anchor="ctr"/>
                </a:tc>
                <a:tc>
                  <a:txBody>
                    <a:bodyPr/>
                    <a:lstStyle/>
                    <a:p>
                      <a:pPr algn="ctr"/>
                      <a:r>
                        <a:rPr lang="it-IT" sz="1800" b="0" i="0" kern="1200" dirty="0">
                          <a:solidFill>
                            <a:schemeClr val="dk1"/>
                          </a:solidFill>
                          <a:effectLst/>
                          <a:latin typeface="+mn-lt"/>
                          <a:ea typeface="+mn-ea"/>
                          <a:cs typeface="+mn-cs"/>
                        </a:rPr>
                        <a:t>0.6327</a:t>
                      </a:r>
                      <a:endParaRPr lang="en-US" dirty="0"/>
                    </a:p>
                  </a:txBody>
                  <a:tcPr anchor="ctr"/>
                </a:tc>
                <a:extLst>
                  <a:ext uri="{0D108BD9-81ED-4DB2-BD59-A6C34878D82A}">
                    <a16:rowId xmlns:a16="http://schemas.microsoft.com/office/drawing/2014/main" val="638452911"/>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0.6994</a:t>
                      </a:r>
                      <a:endParaRPr lang="en-US" dirty="0"/>
                    </a:p>
                  </a:txBody>
                  <a:tcPr anchor="ctr"/>
                </a:tc>
                <a:tc>
                  <a:txBody>
                    <a:bodyPr/>
                    <a:lstStyle/>
                    <a:p>
                      <a:pPr algn="ctr"/>
                      <a:r>
                        <a:rPr lang="it-IT" sz="1800" b="0" i="0" kern="1200" dirty="0">
                          <a:solidFill>
                            <a:schemeClr val="dk1"/>
                          </a:solidFill>
                          <a:effectLst/>
                          <a:latin typeface="+mn-lt"/>
                          <a:ea typeface="+mn-ea"/>
                          <a:cs typeface="+mn-cs"/>
                        </a:rPr>
                        <a:t>0.7208</a:t>
                      </a:r>
                      <a:endParaRPr lang="en-US" dirty="0"/>
                    </a:p>
                  </a:txBody>
                  <a:tcPr anchor="ctr"/>
                </a:tc>
                <a:tc>
                  <a:txBody>
                    <a:bodyPr/>
                    <a:lstStyle/>
                    <a:p>
                      <a:pPr algn="ctr"/>
                      <a:r>
                        <a:rPr lang="it-IT" sz="1800" b="0" i="0" kern="1200" dirty="0">
                          <a:solidFill>
                            <a:schemeClr val="dk1"/>
                          </a:solidFill>
                          <a:effectLst/>
                          <a:latin typeface="+mn-lt"/>
                          <a:ea typeface="+mn-ea"/>
                          <a:cs typeface="+mn-cs"/>
                        </a:rPr>
                        <a:t>0.6738</a:t>
                      </a:r>
                      <a:endParaRPr lang="en-US" dirty="0"/>
                    </a:p>
                  </a:txBody>
                  <a:tcPr anchor="ctr"/>
                </a:tc>
                <a:extLst>
                  <a:ext uri="{0D108BD9-81ED-4DB2-BD59-A6C34878D82A}">
                    <a16:rowId xmlns:a16="http://schemas.microsoft.com/office/drawing/2014/main" val="712795110"/>
                  </a:ext>
                </a:extLst>
              </a:tr>
              <a:tr h="408982">
                <a:tc rowSpan="3">
                  <a:txBody>
                    <a:bodyPr/>
                    <a:lstStyle/>
                    <a:p>
                      <a:pPr algn="ctr"/>
                      <a:r>
                        <a:rPr lang="en-US" b="0" dirty="0"/>
                        <a:t>Fold 4</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0.2013</a:t>
                      </a:r>
                      <a:endParaRPr lang="en-US" dirty="0"/>
                    </a:p>
                  </a:txBody>
                  <a:tcPr anchor="ctr"/>
                </a:tc>
                <a:tc>
                  <a:txBody>
                    <a:bodyPr/>
                    <a:lstStyle/>
                    <a:p>
                      <a:pPr algn="ctr"/>
                      <a:r>
                        <a:rPr lang="it-IT" sz="1800" b="0" i="0" kern="1200" dirty="0">
                          <a:solidFill>
                            <a:schemeClr val="dk1"/>
                          </a:solidFill>
                          <a:effectLst/>
                          <a:latin typeface="+mn-lt"/>
                          <a:ea typeface="+mn-ea"/>
                          <a:cs typeface="+mn-cs"/>
                        </a:rPr>
                        <a:t>0.2151</a:t>
                      </a:r>
                      <a:endParaRPr lang="en-US" dirty="0"/>
                    </a:p>
                  </a:txBody>
                  <a:tcPr anchor="ctr"/>
                </a:tc>
                <a:tc>
                  <a:txBody>
                    <a:bodyPr/>
                    <a:lstStyle/>
                    <a:p>
                      <a:pPr algn="ctr"/>
                      <a:r>
                        <a:rPr lang="it-IT" sz="1800" b="0" i="0" kern="1200" dirty="0">
                          <a:solidFill>
                            <a:schemeClr val="dk1"/>
                          </a:solidFill>
                          <a:effectLst/>
                          <a:latin typeface="+mn-lt"/>
                          <a:ea typeface="+mn-ea"/>
                          <a:cs typeface="+mn-cs"/>
                        </a:rPr>
                        <a:t>0.1949</a:t>
                      </a:r>
                      <a:endParaRPr lang="en-US" dirty="0"/>
                    </a:p>
                  </a:txBody>
                  <a:tcPr anchor="ctr"/>
                </a:tc>
                <a:extLst>
                  <a:ext uri="{0D108BD9-81ED-4DB2-BD59-A6C34878D82A}">
                    <a16:rowId xmlns:a16="http://schemas.microsoft.com/office/drawing/2014/main" val="567824203"/>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0.3512</a:t>
                      </a:r>
                      <a:endParaRPr lang="en-US" dirty="0"/>
                    </a:p>
                  </a:txBody>
                  <a:tcPr anchor="ctr"/>
                </a:tc>
                <a:tc>
                  <a:txBody>
                    <a:bodyPr/>
                    <a:lstStyle/>
                    <a:p>
                      <a:pPr algn="ctr"/>
                      <a:r>
                        <a:rPr lang="it-IT" sz="1800" b="0" i="0" kern="1200" dirty="0">
                          <a:solidFill>
                            <a:schemeClr val="dk1"/>
                          </a:solidFill>
                          <a:effectLst/>
                          <a:latin typeface="+mn-lt"/>
                          <a:ea typeface="+mn-ea"/>
                          <a:cs typeface="+mn-cs"/>
                        </a:rPr>
                        <a:t>0.4976</a:t>
                      </a:r>
                      <a:endParaRPr lang="en-US" dirty="0"/>
                    </a:p>
                  </a:txBody>
                  <a:tcPr anchor="ctr"/>
                </a:tc>
                <a:tc>
                  <a:txBody>
                    <a:bodyPr/>
                    <a:lstStyle/>
                    <a:p>
                      <a:pPr algn="ctr"/>
                      <a:r>
                        <a:rPr lang="it-IT" sz="1800" b="0" i="0" kern="1200" dirty="0">
                          <a:solidFill>
                            <a:schemeClr val="dk1"/>
                          </a:solidFill>
                          <a:effectLst/>
                          <a:latin typeface="+mn-lt"/>
                          <a:ea typeface="+mn-ea"/>
                          <a:cs typeface="+mn-cs"/>
                        </a:rPr>
                        <a:t>0.6344</a:t>
                      </a:r>
                      <a:endParaRPr lang="en-US" dirty="0"/>
                    </a:p>
                  </a:txBody>
                  <a:tcPr anchor="ctr"/>
                </a:tc>
                <a:extLst>
                  <a:ext uri="{0D108BD9-81ED-4DB2-BD59-A6C34878D82A}">
                    <a16:rowId xmlns:a16="http://schemas.microsoft.com/office/drawing/2014/main" val="2306976455"/>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0.7003</a:t>
                      </a:r>
                      <a:endParaRPr lang="en-US" dirty="0"/>
                    </a:p>
                  </a:txBody>
                  <a:tcPr anchor="ctr"/>
                </a:tc>
                <a:tc>
                  <a:txBody>
                    <a:bodyPr/>
                    <a:lstStyle/>
                    <a:p>
                      <a:pPr algn="ctr"/>
                      <a:r>
                        <a:rPr lang="it-IT" sz="1800" b="0" i="0" kern="1200" dirty="0">
                          <a:solidFill>
                            <a:schemeClr val="dk1"/>
                          </a:solidFill>
                          <a:effectLst/>
                          <a:latin typeface="+mn-lt"/>
                          <a:ea typeface="+mn-ea"/>
                          <a:cs typeface="+mn-cs"/>
                        </a:rPr>
                        <a:t>0.6883</a:t>
                      </a:r>
                      <a:endParaRPr lang="en-US" dirty="0"/>
                    </a:p>
                  </a:txBody>
                  <a:tcPr anchor="ctr"/>
                </a:tc>
                <a:tc>
                  <a:txBody>
                    <a:bodyPr/>
                    <a:lstStyle/>
                    <a:p>
                      <a:pPr algn="ctr"/>
                      <a:r>
                        <a:rPr lang="it-IT" sz="1800" b="0" i="0" kern="1200" dirty="0">
                          <a:solidFill>
                            <a:schemeClr val="dk1"/>
                          </a:solidFill>
                          <a:effectLst/>
                          <a:latin typeface="+mn-lt"/>
                          <a:ea typeface="+mn-ea"/>
                          <a:cs typeface="+mn-cs"/>
                        </a:rPr>
                        <a:t>0.6695</a:t>
                      </a:r>
                      <a:endParaRPr lang="en-US" dirty="0"/>
                    </a:p>
                  </a:txBody>
                  <a:tcPr anchor="ctr"/>
                </a:tc>
                <a:extLst>
                  <a:ext uri="{0D108BD9-81ED-4DB2-BD59-A6C34878D82A}">
                    <a16:rowId xmlns:a16="http://schemas.microsoft.com/office/drawing/2014/main" val="3719431930"/>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9372600" y="6418263"/>
            <a:ext cx="2743200" cy="365125"/>
          </a:xfrm>
        </p:spPr>
        <p:txBody>
          <a:bodyPr/>
          <a:lstStyle/>
          <a:p>
            <a:fld id="{D8DA9DAA-006C-4F4B-980E-E3DF019B24E2}" type="slidenum">
              <a:rPr lang="en-US" b="1" cap="all" spc="100" smtClean="0">
                <a:solidFill>
                  <a:schemeClr val="accent2"/>
                </a:solidFill>
              </a:rPr>
              <a:t>24</a:t>
            </a:fld>
            <a:endParaRPr lang="en-US" b="1" cap="all" spc="100" dirty="0">
              <a:solidFill>
                <a:schemeClr val="accent2"/>
              </a:solidFill>
            </a:endParaRPr>
          </a:p>
        </p:txBody>
      </p:sp>
    </p:spTree>
    <p:extLst>
      <p:ext uri="{BB962C8B-B14F-4D97-AF65-F5344CB8AC3E}">
        <p14:creationId xmlns:p14="http://schemas.microsoft.com/office/powerpoint/2010/main" val="746475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74612"/>
            <a:ext cx="10515600" cy="1325563"/>
          </a:xfrm>
        </p:spPr>
        <p:txBody>
          <a:bodyPr>
            <a:normAutofit/>
          </a:bodyPr>
          <a:lstStyle/>
          <a:p>
            <a:pPr algn="ctr"/>
            <a:r>
              <a:rPr lang="en-US" dirty="0"/>
              <a:t>5</a:t>
            </a:r>
            <a:r>
              <a:rPr lang="en-US" sz="5400" dirty="0"/>
              <a:t>0% train dataset</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971499068"/>
              </p:ext>
            </p:extLst>
          </p:nvPr>
        </p:nvGraphicFramePr>
        <p:xfrm>
          <a:off x="1152525" y="1084972"/>
          <a:ext cx="10515600" cy="5636503"/>
        </p:xfrm>
        <a:graphic>
          <a:graphicData uri="http://schemas.openxmlformats.org/drawingml/2006/table">
            <a:tbl>
              <a:tblPr firstRow="1">
                <a:tableStyleId>{93296810-A885-4BE3-A3E7-6D5BEEA58F35}</a:tableStyleId>
              </a:tblPr>
              <a:tblGrid>
                <a:gridCol w="2103120">
                  <a:extLst>
                    <a:ext uri="{9D8B030D-6E8A-4147-A177-3AD203B41FA5}">
                      <a16:colId xmlns:a16="http://schemas.microsoft.com/office/drawing/2014/main" val="3715394682"/>
                    </a:ext>
                  </a:extLst>
                </a:gridCol>
                <a:gridCol w="2103120">
                  <a:extLst>
                    <a:ext uri="{9D8B030D-6E8A-4147-A177-3AD203B41FA5}">
                      <a16:colId xmlns:a16="http://schemas.microsoft.com/office/drawing/2014/main" val="4203886316"/>
                    </a:ext>
                  </a:extLst>
                </a:gridCol>
                <a:gridCol w="2103120">
                  <a:extLst>
                    <a:ext uri="{9D8B030D-6E8A-4147-A177-3AD203B41FA5}">
                      <a16:colId xmlns:a16="http://schemas.microsoft.com/office/drawing/2014/main" val="1368357775"/>
                    </a:ext>
                  </a:extLst>
                </a:gridCol>
                <a:gridCol w="2082165">
                  <a:extLst>
                    <a:ext uri="{9D8B030D-6E8A-4147-A177-3AD203B41FA5}">
                      <a16:colId xmlns:a16="http://schemas.microsoft.com/office/drawing/2014/main" val="538162733"/>
                    </a:ext>
                  </a:extLst>
                </a:gridCol>
                <a:gridCol w="2124075">
                  <a:extLst>
                    <a:ext uri="{9D8B030D-6E8A-4147-A177-3AD203B41FA5}">
                      <a16:colId xmlns:a16="http://schemas.microsoft.com/office/drawing/2014/main" val="2004813969"/>
                    </a:ext>
                  </a:extLst>
                </a:gridCol>
              </a:tblGrid>
              <a:tr h="728719">
                <a:tc>
                  <a:txBody>
                    <a:bodyPr/>
                    <a:lstStyle/>
                    <a:p>
                      <a:endParaRPr lang="en-US" dirty="0">
                        <a:solidFill>
                          <a:schemeClr val="tx1"/>
                        </a:solidFill>
                      </a:endParaRPr>
                    </a:p>
                  </a:txBody>
                  <a:tcPr anchor="ctr"/>
                </a:tc>
                <a:tc>
                  <a:txBody>
                    <a:bodyPr/>
                    <a:lstStyle/>
                    <a:p>
                      <a:pPr algn="ctr"/>
                      <a:r>
                        <a:rPr lang="en-US" dirty="0">
                          <a:solidFill>
                            <a:schemeClr val="bg1"/>
                          </a:solidFill>
                        </a:rPr>
                        <a:t>Metrics</a:t>
                      </a:r>
                    </a:p>
                  </a:txBody>
                  <a:tcPr anchor="ctr"/>
                </a:tc>
                <a:tc>
                  <a:txBody>
                    <a:bodyPr/>
                    <a:lstStyle/>
                    <a:p>
                      <a:pPr algn="ctr"/>
                      <a:r>
                        <a:rPr lang="en-US" dirty="0">
                          <a:solidFill>
                            <a:schemeClr val="bg1"/>
                          </a:solidFill>
                        </a:rPr>
                        <a:t>Classic</a:t>
                      </a:r>
                    </a:p>
                  </a:txBody>
                  <a:tcPr anchor="ctr"/>
                </a:tc>
                <a:tc>
                  <a:txBody>
                    <a:bodyPr/>
                    <a:lstStyle/>
                    <a:p>
                      <a:pPr algn="ctr"/>
                      <a:r>
                        <a:rPr lang="en-US" dirty="0">
                          <a:solidFill>
                            <a:schemeClr val="bg1"/>
                          </a:solidFill>
                        </a:rPr>
                        <a:t>Shallow </a:t>
                      </a:r>
                    </a:p>
                  </a:txBody>
                  <a:tcPr anchor="ctr"/>
                </a:tc>
                <a:tc>
                  <a:txBody>
                    <a:bodyPr/>
                    <a:lstStyle/>
                    <a:p>
                      <a:pPr algn="ctr"/>
                      <a:r>
                        <a:rPr lang="en-US" dirty="0">
                          <a:solidFill>
                            <a:schemeClr val="bg1"/>
                          </a:solidFill>
                        </a:rPr>
                        <a:t>Deep</a:t>
                      </a:r>
                    </a:p>
                  </a:txBody>
                  <a:tcPr anchor="ctr"/>
                </a:tc>
                <a:extLst>
                  <a:ext uri="{0D108BD9-81ED-4DB2-BD59-A6C34878D82A}">
                    <a16:rowId xmlns:a16="http://schemas.microsoft.com/office/drawing/2014/main" val="342729846"/>
                  </a:ext>
                </a:extLst>
              </a:tr>
              <a:tr h="408982">
                <a:tc rowSpan="3">
                  <a:txBody>
                    <a:bodyPr/>
                    <a:lstStyle/>
                    <a:p>
                      <a:pPr algn="ctr"/>
                      <a:r>
                        <a:rPr lang="en-US" b="0" dirty="0"/>
                        <a:t>Fold 1</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0.0879</a:t>
                      </a:r>
                      <a:endParaRPr lang="en-US" dirty="0"/>
                    </a:p>
                  </a:txBody>
                  <a:tcPr anchor="ctr"/>
                </a:tc>
                <a:tc>
                  <a:txBody>
                    <a:bodyPr/>
                    <a:lstStyle/>
                    <a:p>
                      <a:pPr algn="ctr"/>
                      <a:r>
                        <a:rPr lang="it-IT" sz="1800" b="0" i="0" kern="1200" dirty="0">
                          <a:solidFill>
                            <a:schemeClr val="dk1"/>
                          </a:solidFill>
                          <a:effectLst/>
                          <a:latin typeface="+mn-lt"/>
                          <a:ea typeface="+mn-ea"/>
                          <a:cs typeface="+mn-cs"/>
                        </a:rPr>
                        <a:t>0.1046</a:t>
                      </a:r>
                      <a:endParaRPr lang="en-US" dirty="0"/>
                    </a:p>
                  </a:txBody>
                  <a:tcPr anchor="ctr"/>
                </a:tc>
                <a:tc>
                  <a:txBody>
                    <a:bodyPr/>
                    <a:lstStyle/>
                    <a:p>
                      <a:pPr algn="ctr"/>
                      <a:r>
                        <a:rPr lang="it-IT" sz="1800" b="0" i="0" kern="1200" dirty="0">
                          <a:solidFill>
                            <a:schemeClr val="dk1"/>
                          </a:solidFill>
                          <a:effectLst/>
                          <a:latin typeface="+mn-lt"/>
                          <a:ea typeface="+mn-ea"/>
                          <a:cs typeface="+mn-cs"/>
                        </a:rPr>
                        <a:t>0.0557</a:t>
                      </a:r>
                      <a:endParaRPr lang="en-US" dirty="0"/>
                    </a:p>
                  </a:txBody>
                  <a:tcPr anchor="ctr"/>
                </a:tc>
                <a:extLst>
                  <a:ext uri="{0D108BD9-81ED-4DB2-BD59-A6C34878D82A}">
                    <a16:rowId xmlns:a16="http://schemas.microsoft.com/office/drawing/2014/main" val="2385059026"/>
                  </a:ext>
                </a:extLst>
              </a:tr>
              <a:tr h="408982">
                <a:tc vMerge="1">
                  <a:txBody>
                    <a:bodyPr/>
                    <a:lstStyle/>
                    <a:p>
                      <a:endParaRPr lang="it-IT"/>
                    </a:p>
                  </a:txBody>
                  <a:tcPr/>
                </a:tc>
                <a:tc>
                  <a:txBody>
                    <a:bodyPr/>
                    <a:lstStyle/>
                    <a:p>
                      <a:pPr algn="ctr"/>
                      <a:r>
                        <a:rPr lang="en-US" dirty="0"/>
                        <a:t>Val Loss</a:t>
                      </a:r>
                    </a:p>
                  </a:txBody>
                  <a:tcPr anchor="ctr"/>
                </a:tc>
                <a:tc>
                  <a:txBody>
                    <a:bodyPr/>
                    <a:lstStyle/>
                    <a:p>
                      <a:pPr algn="ctr"/>
                      <a:r>
                        <a:rPr lang="it-IT" sz="1800" b="0" i="0" kern="1200" dirty="0">
                          <a:solidFill>
                            <a:schemeClr val="dk1"/>
                          </a:solidFill>
                          <a:effectLst/>
                          <a:latin typeface="+mn-lt"/>
                          <a:ea typeface="+mn-ea"/>
                          <a:cs typeface="+mn-cs"/>
                        </a:rPr>
                        <a:t>0.2803</a:t>
                      </a:r>
                      <a:endParaRPr lang="en-US" dirty="0"/>
                    </a:p>
                  </a:txBody>
                  <a:tcPr anchor="ctr"/>
                </a:tc>
                <a:tc>
                  <a:txBody>
                    <a:bodyPr/>
                    <a:lstStyle/>
                    <a:p>
                      <a:pPr algn="ctr"/>
                      <a:r>
                        <a:rPr lang="it-IT" sz="1800" b="0" i="0" kern="1200" dirty="0">
                          <a:solidFill>
                            <a:schemeClr val="dk1"/>
                          </a:solidFill>
                          <a:effectLst/>
                          <a:latin typeface="+mn-lt"/>
                          <a:ea typeface="+mn-ea"/>
                          <a:cs typeface="+mn-cs"/>
                        </a:rPr>
                        <a:t>0.3687</a:t>
                      </a:r>
                      <a:endParaRPr lang="en-US" dirty="0"/>
                    </a:p>
                  </a:txBody>
                  <a:tcPr anchor="ctr"/>
                </a:tc>
                <a:tc>
                  <a:txBody>
                    <a:bodyPr/>
                    <a:lstStyle/>
                    <a:p>
                      <a:pPr algn="ctr"/>
                      <a:r>
                        <a:rPr lang="it-IT" sz="1800" b="0" i="0" kern="1200" dirty="0">
                          <a:solidFill>
                            <a:schemeClr val="dk1"/>
                          </a:solidFill>
                          <a:effectLst/>
                          <a:latin typeface="+mn-lt"/>
                          <a:ea typeface="+mn-ea"/>
                          <a:cs typeface="+mn-cs"/>
                        </a:rPr>
                        <a:t>0.2067</a:t>
                      </a:r>
                      <a:endParaRPr lang="en-US" dirty="0"/>
                    </a:p>
                  </a:txBody>
                  <a:tcPr anchor="ctr"/>
                </a:tc>
                <a:extLst>
                  <a:ext uri="{0D108BD9-81ED-4DB2-BD59-A6C34878D82A}">
                    <a16:rowId xmlns:a16="http://schemas.microsoft.com/office/drawing/2014/main" val="4125221619"/>
                  </a:ext>
                </a:extLst>
              </a:tr>
              <a:tr h="408982">
                <a:tc vMerge="1">
                  <a:txBody>
                    <a:bodyPr/>
                    <a:lstStyle/>
                    <a:p>
                      <a:endParaRPr lang="it-IT"/>
                    </a:p>
                  </a:txBody>
                  <a:tcPr/>
                </a:tc>
                <a:tc>
                  <a:txBody>
                    <a:bodyPr/>
                    <a:lstStyle/>
                    <a:p>
                      <a:pPr algn="ctr"/>
                      <a:r>
                        <a:rPr lang="en-US" dirty="0"/>
                        <a:t>Accuracy</a:t>
                      </a:r>
                    </a:p>
                  </a:txBody>
                  <a:tcPr anchor="ctr"/>
                </a:tc>
                <a:tc>
                  <a:txBody>
                    <a:bodyPr/>
                    <a:lstStyle/>
                    <a:p>
                      <a:pPr algn="ctr"/>
                      <a:r>
                        <a:rPr lang="it-IT" sz="1800" b="0" i="0" kern="1200" dirty="0">
                          <a:solidFill>
                            <a:schemeClr val="dk1"/>
                          </a:solidFill>
                          <a:effectLst/>
                          <a:latin typeface="+mn-lt"/>
                          <a:ea typeface="+mn-ea"/>
                          <a:cs typeface="+mn-cs"/>
                        </a:rPr>
                        <a:t>0.7619</a:t>
                      </a:r>
                      <a:endParaRPr lang="en-US" dirty="0"/>
                    </a:p>
                  </a:txBody>
                  <a:tcPr anchor="ctr"/>
                </a:tc>
                <a:tc>
                  <a:txBody>
                    <a:bodyPr/>
                    <a:lstStyle/>
                    <a:p>
                      <a:pPr algn="ctr"/>
                      <a:r>
                        <a:rPr lang="it-IT" sz="1800" b="0" i="0" kern="1200" dirty="0">
                          <a:solidFill>
                            <a:schemeClr val="dk1"/>
                          </a:solidFill>
                          <a:effectLst/>
                          <a:latin typeface="+mn-lt"/>
                          <a:ea typeface="+mn-ea"/>
                          <a:cs typeface="+mn-cs"/>
                        </a:rPr>
                        <a:t>0.7465</a:t>
                      </a:r>
                      <a:endParaRPr lang="en-US" dirty="0"/>
                    </a:p>
                  </a:txBody>
                  <a:tcPr anchor="ctr"/>
                </a:tc>
                <a:tc>
                  <a:txBody>
                    <a:bodyPr/>
                    <a:lstStyle/>
                    <a:p>
                      <a:pPr algn="ctr"/>
                      <a:r>
                        <a:rPr lang="it-IT" sz="1800" b="0" i="0" kern="1200" dirty="0">
                          <a:solidFill>
                            <a:schemeClr val="dk1"/>
                          </a:solidFill>
                          <a:effectLst/>
                          <a:latin typeface="+mn-lt"/>
                          <a:ea typeface="+mn-ea"/>
                          <a:cs typeface="+mn-cs"/>
                        </a:rPr>
                        <a:t>0.7559</a:t>
                      </a:r>
                      <a:endParaRPr lang="en-US" dirty="0"/>
                    </a:p>
                  </a:txBody>
                  <a:tcPr anchor="ctr"/>
                </a:tc>
                <a:extLst>
                  <a:ext uri="{0D108BD9-81ED-4DB2-BD59-A6C34878D82A}">
                    <a16:rowId xmlns:a16="http://schemas.microsoft.com/office/drawing/2014/main" val="3667092694"/>
                  </a:ext>
                </a:extLst>
              </a:tr>
              <a:tr h="408982">
                <a:tc rowSpan="3">
                  <a:txBody>
                    <a:bodyPr/>
                    <a:lstStyle/>
                    <a:p>
                      <a:pPr algn="ctr"/>
                      <a:r>
                        <a:rPr lang="en-US" b="0" dirty="0"/>
                        <a:t>Fold 2</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0.1031</a:t>
                      </a:r>
                      <a:endParaRPr lang="en-US" dirty="0"/>
                    </a:p>
                  </a:txBody>
                  <a:tcPr anchor="ctr"/>
                </a:tc>
                <a:tc>
                  <a:txBody>
                    <a:bodyPr/>
                    <a:lstStyle/>
                    <a:p>
                      <a:pPr algn="ctr"/>
                      <a:r>
                        <a:rPr lang="it-IT" sz="1800" b="0" i="0" kern="1200" dirty="0">
                          <a:solidFill>
                            <a:schemeClr val="dk1"/>
                          </a:solidFill>
                          <a:effectLst/>
                          <a:latin typeface="+mn-lt"/>
                          <a:ea typeface="+mn-ea"/>
                          <a:cs typeface="+mn-cs"/>
                        </a:rPr>
                        <a:t>0.0988</a:t>
                      </a:r>
                      <a:endParaRPr lang="en-US" dirty="0"/>
                    </a:p>
                  </a:txBody>
                  <a:tcPr anchor="ctr"/>
                </a:tc>
                <a:tc>
                  <a:txBody>
                    <a:bodyPr/>
                    <a:lstStyle/>
                    <a:p>
                      <a:pPr algn="ctr"/>
                      <a:r>
                        <a:rPr lang="it-IT" sz="1800" b="0" i="0" kern="1200" dirty="0">
                          <a:solidFill>
                            <a:schemeClr val="dk1"/>
                          </a:solidFill>
                          <a:effectLst/>
                          <a:latin typeface="+mn-lt"/>
                          <a:ea typeface="+mn-ea"/>
                          <a:cs typeface="+mn-cs"/>
                        </a:rPr>
                        <a:t>0.0707</a:t>
                      </a:r>
                      <a:endParaRPr lang="en-US" dirty="0"/>
                    </a:p>
                  </a:txBody>
                  <a:tcPr anchor="ctr"/>
                </a:tc>
                <a:extLst>
                  <a:ext uri="{0D108BD9-81ED-4DB2-BD59-A6C34878D82A}">
                    <a16:rowId xmlns:a16="http://schemas.microsoft.com/office/drawing/2014/main" val="3783722433"/>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0.3142</a:t>
                      </a:r>
                      <a:endParaRPr lang="en-US" dirty="0"/>
                    </a:p>
                  </a:txBody>
                  <a:tcPr anchor="ctr"/>
                </a:tc>
                <a:tc>
                  <a:txBody>
                    <a:bodyPr/>
                    <a:lstStyle/>
                    <a:p>
                      <a:pPr algn="ctr"/>
                      <a:r>
                        <a:rPr lang="it-IT" sz="1800" b="0" i="0" kern="1200" dirty="0">
                          <a:solidFill>
                            <a:schemeClr val="dk1"/>
                          </a:solidFill>
                          <a:effectLst/>
                          <a:latin typeface="+mn-lt"/>
                          <a:ea typeface="+mn-ea"/>
                          <a:cs typeface="+mn-cs"/>
                        </a:rPr>
                        <a:t>0.2779</a:t>
                      </a:r>
                      <a:endParaRPr lang="en-US" dirty="0"/>
                    </a:p>
                  </a:txBody>
                  <a:tcPr anchor="ctr"/>
                </a:tc>
                <a:tc>
                  <a:txBody>
                    <a:bodyPr/>
                    <a:lstStyle/>
                    <a:p>
                      <a:pPr algn="ctr"/>
                      <a:r>
                        <a:rPr lang="it-IT" sz="1800" b="0" i="0" kern="1200" dirty="0">
                          <a:solidFill>
                            <a:schemeClr val="dk1"/>
                          </a:solidFill>
                          <a:effectLst/>
                          <a:latin typeface="+mn-lt"/>
                          <a:ea typeface="+mn-ea"/>
                          <a:cs typeface="+mn-cs"/>
                        </a:rPr>
                        <a:t>0.1851</a:t>
                      </a:r>
                      <a:endParaRPr lang="en-US" dirty="0"/>
                    </a:p>
                  </a:txBody>
                  <a:tcPr anchor="ctr"/>
                </a:tc>
                <a:extLst>
                  <a:ext uri="{0D108BD9-81ED-4DB2-BD59-A6C34878D82A}">
                    <a16:rowId xmlns:a16="http://schemas.microsoft.com/office/drawing/2014/main" val="809171558"/>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0.7636</a:t>
                      </a:r>
                      <a:endParaRPr lang="en-US" dirty="0"/>
                    </a:p>
                  </a:txBody>
                  <a:tcPr anchor="ctr"/>
                </a:tc>
                <a:tc>
                  <a:txBody>
                    <a:bodyPr/>
                    <a:lstStyle/>
                    <a:p>
                      <a:pPr algn="ctr"/>
                      <a:r>
                        <a:rPr lang="it-IT" sz="1800" b="0" i="0" kern="1200" dirty="0">
                          <a:solidFill>
                            <a:schemeClr val="dk1"/>
                          </a:solidFill>
                          <a:effectLst/>
                          <a:latin typeface="+mn-lt"/>
                          <a:ea typeface="+mn-ea"/>
                          <a:cs typeface="+mn-cs"/>
                        </a:rPr>
                        <a:t>0.7619</a:t>
                      </a:r>
                      <a:endParaRPr lang="en-US" dirty="0"/>
                    </a:p>
                  </a:txBody>
                  <a:tcPr anchor="ctr"/>
                </a:tc>
                <a:tc>
                  <a:txBody>
                    <a:bodyPr/>
                    <a:lstStyle/>
                    <a:p>
                      <a:pPr algn="ctr"/>
                      <a:r>
                        <a:rPr lang="it-IT" sz="1800" b="0" i="0" kern="1200" dirty="0">
                          <a:solidFill>
                            <a:schemeClr val="dk1"/>
                          </a:solidFill>
                          <a:effectLst/>
                          <a:latin typeface="+mn-lt"/>
                          <a:ea typeface="+mn-ea"/>
                          <a:cs typeface="+mn-cs"/>
                        </a:rPr>
                        <a:t>0.7722</a:t>
                      </a:r>
                      <a:endParaRPr lang="en-US" dirty="0"/>
                    </a:p>
                  </a:txBody>
                  <a:tcPr anchor="ctr"/>
                </a:tc>
                <a:extLst>
                  <a:ext uri="{0D108BD9-81ED-4DB2-BD59-A6C34878D82A}">
                    <a16:rowId xmlns:a16="http://schemas.microsoft.com/office/drawing/2014/main" val="5075101"/>
                  </a:ext>
                </a:extLst>
              </a:tr>
              <a:tr h="408982">
                <a:tc rowSpan="3">
                  <a:txBody>
                    <a:bodyPr/>
                    <a:lstStyle/>
                    <a:p>
                      <a:pPr algn="ctr"/>
                      <a:r>
                        <a:rPr lang="en-US" b="0" dirty="0"/>
                        <a:t>Fold 3</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0.0845</a:t>
                      </a:r>
                      <a:endParaRPr lang="en-US" dirty="0"/>
                    </a:p>
                  </a:txBody>
                  <a:tcPr anchor="ctr"/>
                </a:tc>
                <a:tc>
                  <a:txBody>
                    <a:bodyPr/>
                    <a:lstStyle/>
                    <a:p>
                      <a:pPr algn="ctr"/>
                      <a:r>
                        <a:rPr lang="it-IT" sz="1800" b="0" i="0" kern="1200" dirty="0">
                          <a:solidFill>
                            <a:schemeClr val="dk1"/>
                          </a:solidFill>
                          <a:effectLst/>
                          <a:latin typeface="+mn-lt"/>
                          <a:ea typeface="+mn-ea"/>
                          <a:cs typeface="+mn-cs"/>
                        </a:rPr>
                        <a:t>0.0791</a:t>
                      </a:r>
                      <a:endParaRPr lang="en-US" dirty="0"/>
                    </a:p>
                  </a:txBody>
                  <a:tcPr anchor="ctr"/>
                </a:tc>
                <a:tc>
                  <a:txBody>
                    <a:bodyPr/>
                    <a:lstStyle/>
                    <a:p>
                      <a:pPr algn="ctr"/>
                      <a:r>
                        <a:rPr lang="it-IT" sz="1800" b="0" i="0" kern="1200" dirty="0">
                          <a:solidFill>
                            <a:schemeClr val="dk1"/>
                          </a:solidFill>
                          <a:effectLst/>
                          <a:latin typeface="+mn-lt"/>
                          <a:ea typeface="+mn-ea"/>
                          <a:cs typeface="+mn-cs"/>
                        </a:rPr>
                        <a:t>0.0683</a:t>
                      </a:r>
                      <a:endParaRPr lang="en-US" dirty="0"/>
                    </a:p>
                  </a:txBody>
                  <a:tcPr anchor="ctr"/>
                </a:tc>
                <a:extLst>
                  <a:ext uri="{0D108BD9-81ED-4DB2-BD59-A6C34878D82A}">
                    <a16:rowId xmlns:a16="http://schemas.microsoft.com/office/drawing/2014/main" val="1400497281"/>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0.2277</a:t>
                      </a:r>
                      <a:endParaRPr lang="en-US" dirty="0"/>
                    </a:p>
                  </a:txBody>
                  <a:tcPr anchor="ctr"/>
                </a:tc>
                <a:tc>
                  <a:txBody>
                    <a:bodyPr/>
                    <a:lstStyle/>
                    <a:p>
                      <a:pPr algn="ctr"/>
                      <a:r>
                        <a:rPr lang="it-IT" sz="1800" b="0" i="0" kern="1200" dirty="0">
                          <a:solidFill>
                            <a:schemeClr val="dk1"/>
                          </a:solidFill>
                          <a:effectLst/>
                          <a:latin typeface="+mn-lt"/>
                          <a:ea typeface="+mn-ea"/>
                          <a:cs typeface="+mn-cs"/>
                        </a:rPr>
                        <a:t>0.3362</a:t>
                      </a:r>
                      <a:endParaRPr lang="en-US" dirty="0"/>
                    </a:p>
                  </a:txBody>
                  <a:tcPr anchor="ctr"/>
                </a:tc>
                <a:tc>
                  <a:txBody>
                    <a:bodyPr/>
                    <a:lstStyle/>
                    <a:p>
                      <a:pPr algn="ctr"/>
                      <a:r>
                        <a:rPr lang="it-IT" sz="1800" b="0" i="0" kern="1200" dirty="0">
                          <a:solidFill>
                            <a:schemeClr val="dk1"/>
                          </a:solidFill>
                          <a:effectLst/>
                          <a:latin typeface="+mn-lt"/>
                          <a:ea typeface="+mn-ea"/>
                          <a:cs typeface="+mn-cs"/>
                        </a:rPr>
                        <a:t>0.1042</a:t>
                      </a:r>
                      <a:endParaRPr lang="en-US" dirty="0"/>
                    </a:p>
                  </a:txBody>
                  <a:tcPr anchor="ctr"/>
                </a:tc>
                <a:extLst>
                  <a:ext uri="{0D108BD9-81ED-4DB2-BD59-A6C34878D82A}">
                    <a16:rowId xmlns:a16="http://schemas.microsoft.com/office/drawing/2014/main" val="638452911"/>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0.7654</a:t>
                      </a:r>
                      <a:endParaRPr lang="en-US" dirty="0"/>
                    </a:p>
                  </a:txBody>
                  <a:tcPr anchor="ctr"/>
                </a:tc>
                <a:tc>
                  <a:txBody>
                    <a:bodyPr/>
                    <a:lstStyle/>
                    <a:p>
                      <a:pPr algn="ctr"/>
                      <a:r>
                        <a:rPr lang="it-IT" sz="1800" b="0" i="0" kern="1200" dirty="0">
                          <a:solidFill>
                            <a:schemeClr val="dk1"/>
                          </a:solidFill>
                          <a:effectLst/>
                          <a:latin typeface="+mn-lt"/>
                          <a:ea typeface="+mn-ea"/>
                          <a:cs typeface="+mn-cs"/>
                        </a:rPr>
                        <a:t>0.7756</a:t>
                      </a:r>
                      <a:endParaRPr lang="en-US" dirty="0"/>
                    </a:p>
                  </a:txBody>
                  <a:tcPr anchor="ctr"/>
                </a:tc>
                <a:tc>
                  <a:txBody>
                    <a:bodyPr/>
                    <a:lstStyle/>
                    <a:p>
                      <a:pPr algn="ctr"/>
                      <a:r>
                        <a:rPr lang="it-IT" sz="1800" b="0" i="0" kern="1200" dirty="0">
                          <a:solidFill>
                            <a:schemeClr val="dk1"/>
                          </a:solidFill>
                          <a:effectLst/>
                          <a:latin typeface="+mn-lt"/>
                          <a:ea typeface="+mn-ea"/>
                          <a:cs typeface="+mn-cs"/>
                        </a:rPr>
                        <a:t>0.7662</a:t>
                      </a:r>
                      <a:endParaRPr lang="en-US" dirty="0"/>
                    </a:p>
                  </a:txBody>
                  <a:tcPr anchor="ctr"/>
                </a:tc>
                <a:extLst>
                  <a:ext uri="{0D108BD9-81ED-4DB2-BD59-A6C34878D82A}">
                    <a16:rowId xmlns:a16="http://schemas.microsoft.com/office/drawing/2014/main" val="712795110"/>
                  </a:ext>
                </a:extLst>
              </a:tr>
              <a:tr h="408982">
                <a:tc rowSpan="3">
                  <a:txBody>
                    <a:bodyPr/>
                    <a:lstStyle/>
                    <a:p>
                      <a:pPr algn="ctr"/>
                      <a:r>
                        <a:rPr lang="en-US" b="0" dirty="0"/>
                        <a:t>Fold 4</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0.1025</a:t>
                      </a:r>
                      <a:endParaRPr lang="en-US" dirty="0"/>
                    </a:p>
                  </a:txBody>
                  <a:tcPr anchor="ctr"/>
                </a:tc>
                <a:tc>
                  <a:txBody>
                    <a:bodyPr/>
                    <a:lstStyle/>
                    <a:p>
                      <a:pPr algn="ctr"/>
                      <a:r>
                        <a:rPr lang="it-IT" sz="1800" b="0" i="0" kern="1200" dirty="0">
                          <a:solidFill>
                            <a:schemeClr val="dk1"/>
                          </a:solidFill>
                          <a:effectLst/>
                          <a:latin typeface="+mn-lt"/>
                          <a:ea typeface="+mn-ea"/>
                          <a:cs typeface="+mn-cs"/>
                        </a:rPr>
                        <a:t>0.0857</a:t>
                      </a:r>
                      <a:endParaRPr lang="en-US" dirty="0"/>
                    </a:p>
                  </a:txBody>
                  <a:tcPr anchor="ctr"/>
                </a:tc>
                <a:tc>
                  <a:txBody>
                    <a:bodyPr/>
                    <a:lstStyle/>
                    <a:p>
                      <a:pPr algn="ctr"/>
                      <a:r>
                        <a:rPr lang="it-IT" sz="1800" b="0" i="0" kern="1200" dirty="0">
                          <a:solidFill>
                            <a:schemeClr val="dk1"/>
                          </a:solidFill>
                          <a:effectLst/>
                          <a:latin typeface="+mn-lt"/>
                          <a:ea typeface="+mn-ea"/>
                          <a:cs typeface="+mn-cs"/>
                        </a:rPr>
                        <a:t>0.0578</a:t>
                      </a:r>
                      <a:endParaRPr lang="en-US" dirty="0"/>
                    </a:p>
                  </a:txBody>
                  <a:tcPr anchor="ctr"/>
                </a:tc>
                <a:extLst>
                  <a:ext uri="{0D108BD9-81ED-4DB2-BD59-A6C34878D82A}">
                    <a16:rowId xmlns:a16="http://schemas.microsoft.com/office/drawing/2014/main" val="567824203"/>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0.2219</a:t>
                      </a:r>
                      <a:endParaRPr lang="en-US" dirty="0"/>
                    </a:p>
                  </a:txBody>
                  <a:tcPr anchor="ctr"/>
                </a:tc>
                <a:tc>
                  <a:txBody>
                    <a:bodyPr/>
                    <a:lstStyle/>
                    <a:p>
                      <a:pPr algn="ctr"/>
                      <a:r>
                        <a:rPr lang="it-IT" sz="1800" b="0" i="0" kern="1200" dirty="0">
                          <a:solidFill>
                            <a:schemeClr val="dk1"/>
                          </a:solidFill>
                          <a:effectLst/>
                          <a:latin typeface="+mn-lt"/>
                          <a:ea typeface="+mn-ea"/>
                          <a:cs typeface="+mn-cs"/>
                        </a:rPr>
                        <a:t>0.3452</a:t>
                      </a:r>
                      <a:endParaRPr lang="en-US" dirty="0"/>
                    </a:p>
                  </a:txBody>
                  <a:tcPr anchor="ctr"/>
                </a:tc>
                <a:tc>
                  <a:txBody>
                    <a:bodyPr/>
                    <a:lstStyle/>
                    <a:p>
                      <a:pPr algn="ctr"/>
                      <a:r>
                        <a:rPr lang="it-IT" sz="1800" b="0" i="0" kern="1200" dirty="0">
                          <a:solidFill>
                            <a:schemeClr val="dk1"/>
                          </a:solidFill>
                          <a:effectLst/>
                          <a:latin typeface="+mn-lt"/>
                          <a:ea typeface="+mn-ea"/>
                          <a:cs typeface="+mn-cs"/>
                        </a:rPr>
                        <a:t>0.2352</a:t>
                      </a:r>
                      <a:endParaRPr lang="en-US" dirty="0"/>
                    </a:p>
                  </a:txBody>
                  <a:tcPr anchor="ctr"/>
                </a:tc>
                <a:extLst>
                  <a:ext uri="{0D108BD9-81ED-4DB2-BD59-A6C34878D82A}">
                    <a16:rowId xmlns:a16="http://schemas.microsoft.com/office/drawing/2014/main" val="2306976455"/>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0.7414</a:t>
                      </a:r>
                      <a:endParaRPr lang="en-US" dirty="0"/>
                    </a:p>
                  </a:txBody>
                  <a:tcPr anchor="ctr"/>
                </a:tc>
                <a:tc>
                  <a:txBody>
                    <a:bodyPr/>
                    <a:lstStyle/>
                    <a:p>
                      <a:pPr algn="ctr"/>
                      <a:r>
                        <a:rPr lang="it-IT" sz="1800" b="0" i="0" kern="1200" dirty="0">
                          <a:solidFill>
                            <a:schemeClr val="dk1"/>
                          </a:solidFill>
                          <a:effectLst/>
                          <a:latin typeface="+mn-lt"/>
                          <a:ea typeface="+mn-ea"/>
                          <a:cs typeface="+mn-cs"/>
                        </a:rPr>
                        <a:t>0.7756</a:t>
                      </a:r>
                      <a:endParaRPr lang="en-US" dirty="0"/>
                    </a:p>
                  </a:txBody>
                  <a:tcPr anchor="ctr"/>
                </a:tc>
                <a:tc>
                  <a:txBody>
                    <a:bodyPr/>
                    <a:lstStyle/>
                    <a:p>
                      <a:pPr algn="ctr"/>
                      <a:r>
                        <a:rPr lang="it-IT" sz="1800" b="0" i="0" kern="1200" dirty="0">
                          <a:solidFill>
                            <a:schemeClr val="dk1"/>
                          </a:solidFill>
                          <a:effectLst/>
                          <a:latin typeface="+mn-lt"/>
                          <a:ea typeface="+mn-ea"/>
                          <a:cs typeface="+mn-cs"/>
                        </a:rPr>
                        <a:t>0.75</a:t>
                      </a:r>
                      <a:endParaRPr lang="en-US" dirty="0"/>
                    </a:p>
                  </a:txBody>
                  <a:tcPr anchor="ctr"/>
                </a:tc>
                <a:extLst>
                  <a:ext uri="{0D108BD9-81ED-4DB2-BD59-A6C34878D82A}">
                    <a16:rowId xmlns:a16="http://schemas.microsoft.com/office/drawing/2014/main" val="3719431930"/>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9363075" y="6418263"/>
            <a:ext cx="2743200" cy="365125"/>
          </a:xfrm>
        </p:spPr>
        <p:txBody>
          <a:bodyPr/>
          <a:lstStyle/>
          <a:p>
            <a:fld id="{D8DA9DAA-006C-4F4B-980E-E3DF019B24E2}" type="slidenum">
              <a:rPr lang="en-US" b="1" cap="all" spc="100" smtClean="0">
                <a:solidFill>
                  <a:schemeClr val="accent2"/>
                </a:solidFill>
              </a:rPr>
              <a:t>25</a:t>
            </a:fld>
            <a:endParaRPr lang="en-US" b="1" cap="all" spc="100" dirty="0">
              <a:solidFill>
                <a:schemeClr val="accent2"/>
              </a:solidFill>
            </a:endParaRPr>
          </a:p>
        </p:txBody>
      </p:sp>
    </p:spTree>
    <p:extLst>
      <p:ext uri="{BB962C8B-B14F-4D97-AF65-F5344CB8AC3E}">
        <p14:creationId xmlns:p14="http://schemas.microsoft.com/office/powerpoint/2010/main" val="4083251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74612"/>
            <a:ext cx="10515600" cy="1325563"/>
          </a:xfrm>
        </p:spPr>
        <p:txBody>
          <a:bodyPr>
            <a:normAutofit/>
          </a:bodyPr>
          <a:lstStyle/>
          <a:p>
            <a:pPr algn="ctr"/>
            <a:r>
              <a:rPr lang="en-US" sz="5400" dirty="0"/>
              <a:t>100% train dataset</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2917677611"/>
              </p:ext>
            </p:extLst>
          </p:nvPr>
        </p:nvGraphicFramePr>
        <p:xfrm>
          <a:off x="1057275" y="1060011"/>
          <a:ext cx="10515600" cy="5636503"/>
        </p:xfrm>
        <a:graphic>
          <a:graphicData uri="http://schemas.openxmlformats.org/drawingml/2006/table">
            <a:tbl>
              <a:tblPr firstRow="1">
                <a:tableStyleId>{93296810-A885-4BE3-A3E7-6D5BEEA58F35}</a:tableStyleId>
              </a:tblPr>
              <a:tblGrid>
                <a:gridCol w="2103120">
                  <a:extLst>
                    <a:ext uri="{9D8B030D-6E8A-4147-A177-3AD203B41FA5}">
                      <a16:colId xmlns:a16="http://schemas.microsoft.com/office/drawing/2014/main" val="3715394682"/>
                    </a:ext>
                  </a:extLst>
                </a:gridCol>
                <a:gridCol w="2103120">
                  <a:extLst>
                    <a:ext uri="{9D8B030D-6E8A-4147-A177-3AD203B41FA5}">
                      <a16:colId xmlns:a16="http://schemas.microsoft.com/office/drawing/2014/main" val="4203886316"/>
                    </a:ext>
                  </a:extLst>
                </a:gridCol>
                <a:gridCol w="2103120">
                  <a:extLst>
                    <a:ext uri="{9D8B030D-6E8A-4147-A177-3AD203B41FA5}">
                      <a16:colId xmlns:a16="http://schemas.microsoft.com/office/drawing/2014/main" val="1368357775"/>
                    </a:ext>
                  </a:extLst>
                </a:gridCol>
                <a:gridCol w="2082165">
                  <a:extLst>
                    <a:ext uri="{9D8B030D-6E8A-4147-A177-3AD203B41FA5}">
                      <a16:colId xmlns:a16="http://schemas.microsoft.com/office/drawing/2014/main" val="538162733"/>
                    </a:ext>
                  </a:extLst>
                </a:gridCol>
                <a:gridCol w="2124075">
                  <a:extLst>
                    <a:ext uri="{9D8B030D-6E8A-4147-A177-3AD203B41FA5}">
                      <a16:colId xmlns:a16="http://schemas.microsoft.com/office/drawing/2014/main" val="2004813969"/>
                    </a:ext>
                  </a:extLst>
                </a:gridCol>
              </a:tblGrid>
              <a:tr h="728719">
                <a:tc>
                  <a:txBody>
                    <a:bodyPr/>
                    <a:lstStyle/>
                    <a:p>
                      <a:endParaRPr lang="en-US" dirty="0">
                        <a:solidFill>
                          <a:schemeClr val="tx1"/>
                        </a:solidFill>
                      </a:endParaRPr>
                    </a:p>
                  </a:txBody>
                  <a:tcPr anchor="ctr"/>
                </a:tc>
                <a:tc>
                  <a:txBody>
                    <a:bodyPr/>
                    <a:lstStyle/>
                    <a:p>
                      <a:pPr algn="ctr"/>
                      <a:r>
                        <a:rPr lang="en-US" dirty="0">
                          <a:solidFill>
                            <a:schemeClr val="bg1"/>
                          </a:solidFill>
                        </a:rPr>
                        <a:t>Metrics</a:t>
                      </a:r>
                    </a:p>
                  </a:txBody>
                  <a:tcPr anchor="ctr"/>
                </a:tc>
                <a:tc>
                  <a:txBody>
                    <a:bodyPr/>
                    <a:lstStyle/>
                    <a:p>
                      <a:pPr algn="ctr"/>
                      <a:r>
                        <a:rPr lang="en-US" dirty="0">
                          <a:solidFill>
                            <a:schemeClr val="bg1"/>
                          </a:solidFill>
                        </a:rPr>
                        <a:t>Classic</a:t>
                      </a:r>
                    </a:p>
                  </a:txBody>
                  <a:tcPr anchor="ctr"/>
                </a:tc>
                <a:tc>
                  <a:txBody>
                    <a:bodyPr/>
                    <a:lstStyle/>
                    <a:p>
                      <a:pPr algn="ctr"/>
                      <a:r>
                        <a:rPr lang="en-US" dirty="0">
                          <a:solidFill>
                            <a:schemeClr val="bg1"/>
                          </a:solidFill>
                        </a:rPr>
                        <a:t>Shallow </a:t>
                      </a:r>
                    </a:p>
                  </a:txBody>
                  <a:tcPr anchor="ctr"/>
                </a:tc>
                <a:tc>
                  <a:txBody>
                    <a:bodyPr/>
                    <a:lstStyle/>
                    <a:p>
                      <a:pPr algn="ctr"/>
                      <a:r>
                        <a:rPr lang="en-US" dirty="0">
                          <a:solidFill>
                            <a:schemeClr val="bg1"/>
                          </a:solidFill>
                        </a:rPr>
                        <a:t>Deep</a:t>
                      </a:r>
                    </a:p>
                  </a:txBody>
                  <a:tcPr anchor="ctr"/>
                </a:tc>
                <a:extLst>
                  <a:ext uri="{0D108BD9-81ED-4DB2-BD59-A6C34878D82A}">
                    <a16:rowId xmlns:a16="http://schemas.microsoft.com/office/drawing/2014/main" val="342729846"/>
                  </a:ext>
                </a:extLst>
              </a:tr>
              <a:tr h="408982">
                <a:tc rowSpan="3">
                  <a:txBody>
                    <a:bodyPr/>
                    <a:lstStyle/>
                    <a:p>
                      <a:pPr algn="ctr"/>
                      <a:r>
                        <a:rPr lang="en-US" b="0" dirty="0"/>
                        <a:t>Fold 1</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0.0786</a:t>
                      </a:r>
                      <a:endParaRPr lang="en-US" dirty="0"/>
                    </a:p>
                  </a:txBody>
                  <a:tcPr anchor="ctr"/>
                </a:tc>
                <a:tc>
                  <a:txBody>
                    <a:bodyPr/>
                    <a:lstStyle/>
                    <a:p>
                      <a:pPr algn="ctr"/>
                      <a:r>
                        <a:rPr lang="it-IT" sz="1800" b="0" i="0" kern="1200" dirty="0">
                          <a:solidFill>
                            <a:schemeClr val="dk1"/>
                          </a:solidFill>
                          <a:effectLst/>
                          <a:latin typeface="+mn-lt"/>
                          <a:ea typeface="+mn-ea"/>
                          <a:cs typeface="+mn-cs"/>
                        </a:rPr>
                        <a:t>0.0702</a:t>
                      </a:r>
                      <a:endParaRPr lang="en-US" dirty="0"/>
                    </a:p>
                  </a:txBody>
                  <a:tcPr anchor="ctr"/>
                </a:tc>
                <a:tc>
                  <a:txBody>
                    <a:bodyPr/>
                    <a:lstStyle/>
                    <a:p>
                      <a:pPr algn="ctr"/>
                      <a:r>
                        <a:rPr lang="it-IT" sz="1800" b="0" i="0" kern="1200" dirty="0">
                          <a:solidFill>
                            <a:schemeClr val="dk1"/>
                          </a:solidFill>
                          <a:effectLst/>
                          <a:latin typeface="+mn-lt"/>
                          <a:ea typeface="+mn-ea"/>
                          <a:cs typeface="+mn-cs"/>
                        </a:rPr>
                        <a:t>0.0476</a:t>
                      </a:r>
                      <a:endParaRPr lang="en-US" dirty="0"/>
                    </a:p>
                  </a:txBody>
                  <a:tcPr anchor="ctr"/>
                </a:tc>
                <a:extLst>
                  <a:ext uri="{0D108BD9-81ED-4DB2-BD59-A6C34878D82A}">
                    <a16:rowId xmlns:a16="http://schemas.microsoft.com/office/drawing/2014/main" val="2385059026"/>
                  </a:ext>
                </a:extLst>
              </a:tr>
              <a:tr h="408982">
                <a:tc vMerge="1">
                  <a:txBody>
                    <a:bodyPr/>
                    <a:lstStyle/>
                    <a:p>
                      <a:endParaRPr lang="it-IT"/>
                    </a:p>
                  </a:txBody>
                  <a:tcPr/>
                </a:tc>
                <a:tc>
                  <a:txBody>
                    <a:bodyPr/>
                    <a:lstStyle/>
                    <a:p>
                      <a:pPr algn="ctr"/>
                      <a:r>
                        <a:rPr lang="en-US" dirty="0"/>
                        <a:t>Val Loss</a:t>
                      </a:r>
                    </a:p>
                  </a:txBody>
                  <a:tcPr anchor="ctr"/>
                </a:tc>
                <a:tc>
                  <a:txBody>
                    <a:bodyPr/>
                    <a:lstStyle/>
                    <a:p>
                      <a:pPr algn="ctr"/>
                      <a:r>
                        <a:rPr lang="it-IT" sz="1800" b="0" i="0" kern="1200" dirty="0">
                          <a:solidFill>
                            <a:schemeClr val="dk1"/>
                          </a:solidFill>
                          <a:effectLst/>
                          <a:latin typeface="+mn-lt"/>
                          <a:ea typeface="+mn-ea"/>
                          <a:cs typeface="+mn-cs"/>
                        </a:rPr>
                        <a:t>0.2565</a:t>
                      </a:r>
                      <a:endParaRPr lang="en-US" dirty="0"/>
                    </a:p>
                  </a:txBody>
                  <a:tcPr anchor="ctr"/>
                </a:tc>
                <a:tc>
                  <a:txBody>
                    <a:bodyPr/>
                    <a:lstStyle/>
                    <a:p>
                      <a:pPr algn="ctr"/>
                      <a:r>
                        <a:rPr lang="it-IT" sz="1800" b="0" i="0" kern="1200" dirty="0">
                          <a:solidFill>
                            <a:schemeClr val="dk1"/>
                          </a:solidFill>
                          <a:effectLst/>
                          <a:latin typeface="+mn-lt"/>
                          <a:ea typeface="+mn-ea"/>
                          <a:cs typeface="+mn-cs"/>
                        </a:rPr>
                        <a:t>0.2155</a:t>
                      </a:r>
                      <a:endParaRPr lang="en-US" dirty="0"/>
                    </a:p>
                  </a:txBody>
                  <a:tcPr anchor="ctr"/>
                </a:tc>
                <a:tc>
                  <a:txBody>
                    <a:bodyPr/>
                    <a:lstStyle/>
                    <a:p>
                      <a:pPr algn="ctr"/>
                      <a:r>
                        <a:rPr lang="it-IT" sz="1800" b="0" i="0" kern="1200" dirty="0">
                          <a:solidFill>
                            <a:schemeClr val="dk1"/>
                          </a:solidFill>
                          <a:effectLst/>
                          <a:latin typeface="+mn-lt"/>
                          <a:ea typeface="+mn-ea"/>
                          <a:cs typeface="+mn-cs"/>
                        </a:rPr>
                        <a:t>0.1176</a:t>
                      </a:r>
                      <a:endParaRPr lang="en-US" dirty="0"/>
                    </a:p>
                  </a:txBody>
                  <a:tcPr anchor="ctr"/>
                </a:tc>
                <a:extLst>
                  <a:ext uri="{0D108BD9-81ED-4DB2-BD59-A6C34878D82A}">
                    <a16:rowId xmlns:a16="http://schemas.microsoft.com/office/drawing/2014/main" val="4125221619"/>
                  </a:ext>
                </a:extLst>
              </a:tr>
              <a:tr h="408982">
                <a:tc vMerge="1">
                  <a:txBody>
                    <a:bodyPr/>
                    <a:lstStyle/>
                    <a:p>
                      <a:endParaRPr lang="it-IT"/>
                    </a:p>
                  </a:txBody>
                  <a:tcPr/>
                </a:tc>
                <a:tc>
                  <a:txBody>
                    <a:bodyPr/>
                    <a:lstStyle/>
                    <a:p>
                      <a:pPr algn="ctr"/>
                      <a:r>
                        <a:rPr lang="en-US" dirty="0"/>
                        <a:t>Accuracy</a:t>
                      </a:r>
                    </a:p>
                  </a:txBody>
                  <a:tcPr anchor="ctr"/>
                </a:tc>
                <a:tc>
                  <a:txBody>
                    <a:bodyPr/>
                    <a:lstStyle/>
                    <a:p>
                      <a:pPr algn="ctr"/>
                      <a:r>
                        <a:rPr lang="it-IT" sz="1800" b="0" i="0" kern="1200" dirty="0">
                          <a:solidFill>
                            <a:schemeClr val="dk1"/>
                          </a:solidFill>
                          <a:effectLst/>
                          <a:latin typeface="+mn-lt"/>
                          <a:ea typeface="+mn-ea"/>
                          <a:cs typeface="+mn-cs"/>
                        </a:rPr>
                        <a:t>0.7773</a:t>
                      </a:r>
                      <a:endParaRPr lang="en-US" dirty="0"/>
                    </a:p>
                  </a:txBody>
                  <a:tcPr anchor="ctr"/>
                </a:tc>
                <a:tc>
                  <a:txBody>
                    <a:bodyPr/>
                    <a:lstStyle/>
                    <a:p>
                      <a:pPr algn="ctr"/>
                      <a:r>
                        <a:rPr lang="it-IT" sz="1800" b="0" i="0" kern="1200" dirty="0">
                          <a:solidFill>
                            <a:schemeClr val="dk1"/>
                          </a:solidFill>
                          <a:effectLst/>
                          <a:latin typeface="+mn-lt"/>
                          <a:ea typeface="+mn-ea"/>
                          <a:cs typeface="+mn-cs"/>
                        </a:rPr>
                        <a:t>0.7799</a:t>
                      </a:r>
                      <a:endParaRPr lang="en-US" dirty="0"/>
                    </a:p>
                  </a:txBody>
                  <a:tcPr anchor="ctr"/>
                </a:tc>
                <a:tc>
                  <a:txBody>
                    <a:bodyPr/>
                    <a:lstStyle/>
                    <a:p>
                      <a:pPr algn="ctr"/>
                      <a:r>
                        <a:rPr lang="it-IT" sz="1800" b="0" i="0" kern="1200" dirty="0">
                          <a:solidFill>
                            <a:schemeClr val="dk1"/>
                          </a:solidFill>
                          <a:effectLst/>
                          <a:latin typeface="+mn-lt"/>
                          <a:ea typeface="+mn-ea"/>
                          <a:cs typeface="+mn-cs"/>
                        </a:rPr>
                        <a:t>0.7953</a:t>
                      </a:r>
                      <a:endParaRPr lang="en-US" dirty="0"/>
                    </a:p>
                  </a:txBody>
                  <a:tcPr anchor="ctr"/>
                </a:tc>
                <a:extLst>
                  <a:ext uri="{0D108BD9-81ED-4DB2-BD59-A6C34878D82A}">
                    <a16:rowId xmlns:a16="http://schemas.microsoft.com/office/drawing/2014/main" val="3667092694"/>
                  </a:ext>
                </a:extLst>
              </a:tr>
              <a:tr h="408982">
                <a:tc rowSpan="3">
                  <a:txBody>
                    <a:bodyPr/>
                    <a:lstStyle/>
                    <a:p>
                      <a:pPr algn="ctr"/>
                      <a:r>
                        <a:rPr lang="en-US" b="0" dirty="0"/>
                        <a:t>Fold 2</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0.0774</a:t>
                      </a:r>
                      <a:endParaRPr lang="en-US" dirty="0"/>
                    </a:p>
                  </a:txBody>
                  <a:tcPr anchor="ctr"/>
                </a:tc>
                <a:tc>
                  <a:txBody>
                    <a:bodyPr/>
                    <a:lstStyle/>
                    <a:p>
                      <a:pPr algn="ctr"/>
                      <a:r>
                        <a:rPr lang="it-IT" sz="1800" b="0" i="0" kern="1200" dirty="0">
                          <a:solidFill>
                            <a:schemeClr val="dk1"/>
                          </a:solidFill>
                          <a:effectLst/>
                          <a:latin typeface="+mn-lt"/>
                          <a:ea typeface="+mn-ea"/>
                          <a:cs typeface="+mn-cs"/>
                        </a:rPr>
                        <a:t>0.0773</a:t>
                      </a:r>
                      <a:endParaRPr lang="en-US" dirty="0"/>
                    </a:p>
                  </a:txBody>
                  <a:tcPr anchor="ctr"/>
                </a:tc>
                <a:tc>
                  <a:txBody>
                    <a:bodyPr/>
                    <a:lstStyle/>
                    <a:p>
                      <a:pPr algn="ctr"/>
                      <a:r>
                        <a:rPr lang="it-IT" sz="1800" b="0" i="0" kern="1200" dirty="0">
                          <a:solidFill>
                            <a:schemeClr val="dk1"/>
                          </a:solidFill>
                          <a:effectLst/>
                          <a:latin typeface="+mn-lt"/>
                          <a:ea typeface="+mn-ea"/>
                          <a:cs typeface="+mn-cs"/>
                        </a:rPr>
                        <a:t>0.0434</a:t>
                      </a:r>
                      <a:endParaRPr lang="en-US" dirty="0"/>
                    </a:p>
                  </a:txBody>
                  <a:tcPr anchor="ctr"/>
                </a:tc>
                <a:extLst>
                  <a:ext uri="{0D108BD9-81ED-4DB2-BD59-A6C34878D82A}">
                    <a16:rowId xmlns:a16="http://schemas.microsoft.com/office/drawing/2014/main" val="3783722433"/>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0.2258</a:t>
                      </a:r>
                      <a:endParaRPr lang="en-US" dirty="0"/>
                    </a:p>
                  </a:txBody>
                  <a:tcPr anchor="ctr"/>
                </a:tc>
                <a:tc>
                  <a:txBody>
                    <a:bodyPr/>
                    <a:lstStyle/>
                    <a:p>
                      <a:pPr algn="ctr"/>
                      <a:r>
                        <a:rPr lang="it-IT" sz="1800" b="0" i="0" kern="1200" dirty="0">
                          <a:solidFill>
                            <a:schemeClr val="dk1"/>
                          </a:solidFill>
                          <a:effectLst/>
                          <a:latin typeface="+mn-lt"/>
                          <a:ea typeface="+mn-ea"/>
                          <a:cs typeface="+mn-cs"/>
                        </a:rPr>
                        <a:t>0.1960</a:t>
                      </a:r>
                      <a:endParaRPr lang="en-US" dirty="0"/>
                    </a:p>
                  </a:txBody>
                  <a:tcPr anchor="ctr"/>
                </a:tc>
                <a:tc>
                  <a:txBody>
                    <a:bodyPr/>
                    <a:lstStyle/>
                    <a:p>
                      <a:pPr algn="ctr"/>
                      <a:r>
                        <a:rPr lang="it-IT" sz="1800" b="0" i="0" kern="1200" dirty="0">
                          <a:solidFill>
                            <a:schemeClr val="dk1"/>
                          </a:solidFill>
                          <a:effectLst/>
                          <a:latin typeface="+mn-lt"/>
                          <a:ea typeface="+mn-ea"/>
                          <a:cs typeface="+mn-cs"/>
                        </a:rPr>
                        <a:t>0.0857</a:t>
                      </a:r>
                      <a:endParaRPr lang="en-US" dirty="0"/>
                    </a:p>
                  </a:txBody>
                  <a:tcPr anchor="ctr"/>
                </a:tc>
                <a:extLst>
                  <a:ext uri="{0D108BD9-81ED-4DB2-BD59-A6C34878D82A}">
                    <a16:rowId xmlns:a16="http://schemas.microsoft.com/office/drawing/2014/main" val="809171558"/>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0.7996</a:t>
                      </a:r>
                      <a:endParaRPr lang="en-US" dirty="0"/>
                    </a:p>
                  </a:txBody>
                  <a:tcPr anchor="ctr"/>
                </a:tc>
                <a:tc>
                  <a:txBody>
                    <a:bodyPr/>
                    <a:lstStyle/>
                    <a:p>
                      <a:pPr algn="ctr"/>
                      <a:r>
                        <a:rPr lang="it-IT" sz="1800" b="0" i="0" kern="1200" dirty="0">
                          <a:solidFill>
                            <a:schemeClr val="dk1"/>
                          </a:solidFill>
                          <a:effectLst/>
                          <a:latin typeface="+mn-lt"/>
                          <a:ea typeface="+mn-ea"/>
                          <a:cs typeface="+mn-cs"/>
                        </a:rPr>
                        <a:t>0.7671</a:t>
                      </a:r>
                      <a:endParaRPr lang="en-US" dirty="0"/>
                    </a:p>
                  </a:txBody>
                  <a:tcPr anchor="ctr"/>
                </a:tc>
                <a:tc>
                  <a:txBody>
                    <a:bodyPr/>
                    <a:lstStyle/>
                    <a:p>
                      <a:pPr algn="ctr"/>
                      <a:r>
                        <a:rPr lang="it-IT" sz="1800" b="0" i="0" kern="1200" dirty="0">
                          <a:solidFill>
                            <a:schemeClr val="dk1"/>
                          </a:solidFill>
                          <a:effectLst/>
                          <a:latin typeface="+mn-lt"/>
                          <a:ea typeface="+mn-ea"/>
                          <a:cs typeface="+mn-cs"/>
                        </a:rPr>
                        <a:t>0.7893</a:t>
                      </a:r>
                      <a:endParaRPr lang="en-US" dirty="0"/>
                    </a:p>
                  </a:txBody>
                  <a:tcPr anchor="ctr"/>
                </a:tc>
                <a:extLst>
                  <a:ext uri="{0D108BD9-81ED-4DB2-BD59-A6C34878D82A}">
                    <a16:rowId xmlns:a16="http://schemas.microsoft.com/office/drawing/2014/main" val="5075101"/>
                  </a:ext>
                </a:extLst>
              </a:tr>
              <a:tr h="408982">
                <a:tc rowSpan="3">
                  <a:txBody>
                    <a:bodyPr/>
                    <a:lstStyle/>
                    <a:p>
                      <a:pPr algn="ctr"/>
                      <a:r>
                        <a:rPr lang="en-US" b="0" dirty="0"/>
                        <a:t>Fold 3</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0.0778</a:t>
                      </a:r>
                      <a:endParaRPr lang="en-US" dirty="0"/>
                    </a:p>
                  </a:txBody>
                  <a:tcPr anchor="ctr"/>
                </a:tc>
                <a:tc>
                  <a:txBody>
                    <a:bodyPr/>
                    <a:lstStyle/>
                    <a:p>
                      <a:pPr algn="ctr"/>
                      <a:r>
                        <a:rPr lang="it-IT" sz="1800" b="0" i="0" kern="1200" dirty="0">
                          <a:solidFill>
                            <a:schemeClr val="dk1"/>
                          </a:solidFill>
                          <a:effectLst/>
                          <a:latin typeface="+mn-lt"/>
                          <a:ea typeface="+mn-ea"/>
                          <a:cs typeface="+mn-cs"/>
                        </a:rPr>
                        <a:t>0.0700</a:t>
                      </a:r>
                      <a:endParaRPr lang="en-US" dirty="0"/>
                    </a:p>
                  </a:txBody>
                  <a:tcPr anchor="ctr"/>
                </a:tc>
                <a:tc>
                  <a:txBody>
                    <a:bodyPr/>
                    <a:lstStyle/>
                    <a:p>
                      <a:pPr algn="ctr"/>
                      <a:r>
                        <a:rPr lang="it-IT" sz="1800" b="0" i="0" kern="1200" dirty="0">
                          <a:solidFill>
                            <a:schemeClr val="dk1"/>
                          </a:solidFill>
                          <a:effectLst/>
                          <a:latin typeface="+mn-lt"/>
                          <a:ea typeface="+mn-ea"/>
                          <a:cs typeface="+mn-cs"/>
                        </a:rPr>
                        <a:t>0.0334</a:t>
                      </a:r>
                      <a:endParaRPr lang="en-US" dirty="0"/>
                    </a:p>
                  </a:txBody>
                  <a:tcPr anchor="ctr"/>
                </a:tc>
                <a:extLst>
                  <a:ext uri="{0D108BD9-81ED-4DB2-BD59-A6C34878D82A}">
                    <a16:rowId xmlns:a16="http://schemas.microsoft.com/office/drawing/2014/main" val="1400497281"/>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0.2205</a:t>
                      </a:r>
                      <a:endParaRPr lang="en-US" dirty="0"/>
                    </a:p>
                  </a:txBody>
                  <a:tcPr anchor="ctr"/>
                </a:tc>
                <a:tc>
                  <a:txBody>
                    <a:bodyPr/>
                    <a:lstStyle/>
                    <a:p>
                      <a:pPr algn="ctr"/>
                      <a:r>
                        <a:rPr lang="it-IT" sz="1800" b="0" i="0" kern="1200" dirty="0">
                          <a:solidFill>
                            <a:schemeClr val="dk1"/>
                          </a:solidFill>
                          <a:effectLst/>
                          <a:latin typeface="+mn-lt"/>
                          <a:ea typeface="+mn-ea"/>
                          <a:cs typeface="+mn-cs"/>
                        </a:rPr>
                        <a:t>0.1787</a:t>
                      </a:r>
                      <a:endParaRPr lang="en-US" dirty="0"/>
                    </a:p>
                  </a:txBody>
                  <a:tcPr anchor="ctr"/>
                </a:tc>
                <a:tc>
                  <a:txBody>
                    <a:bodyPr/>
                    <a:lstStyle/>
                    <a:p>
                      <a:pPr algn="ctr"/>
                      <a:r>
                        <a:rPr lang="it-IT" sz="1800" b="0" i="0" kern="1200" dirty="0">
                          <a:solidFill>
                            <a:schemeClr val="dk1"/>
                          </a:solidFill>
                          <a:effectLst/>
                          <a:latin typeface="+mn-lt"/>
                          <a:ea typeface="+mn-ea"/>
                          <a:cs typeface="+mn-cs"/>
                        </a:rPr>
                        <a:t>0.1740</a:t>
                      </a:r>
                      <a:endParaRPr lang="en-US" dirty="0"/>
                    </a:p>
                  </a:txBody>
                  <a:tcPr anchor="ctr"/>
                </a:tc>
                <a:extLst>
                  <a:ext uri="{0D108BD9-81ED-4DB2-BD59-A6C34878D82A}">
                    <a16:rowId xmlns:a16="http://schemas.microsoft.com/office/drawing/2014/main" val="638452911"/>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0.7859</a:t>
                      </a:r>
                      <a:endParaRPr lang="en-US" dirty="0"/>
                    </a:p>
                  </a:txBody>
                  <a:tcPr anchor="ctr"/>
                </a:tc>
                <a:tc>
                  <a:txBody>
                    <a:bodyPr/>
                    <a:lstStyle/>
                    <a:p>
                      <a:pPr algn="ctr"/>
                      <a:r>
                        <a:rPr lang="it-IT" sz="1800" b="0" i="0" kern="1200" dirty="0">
                          <a:solidFill>
                            <a:schemeClr val="dk1"/>
                          </a:solidFill>
                          <a:effectLst/>
                          <a:latin typeface="+mn-lt"/>
                          <a:ea typeface="+mn-ea"/>
                          <a:cs typeface="+mn-cs"/>
                        </a:rPr>
                        <a:t>0.7953</a:t>
                      </a:r>
                      <a:endParaRPr lang="en-US" dirty="0"/>
                    </a:p>
                  </a:txBody>
                  <a:tcPr anchor="ctr"/>
                </a:tc>
                <a:tc>
                  <a:txBody>
                    <a:bodyPr/>
                    <a:lstStyle/>
                    <a:p>
                      <a:pPr algn="ctr"/>
                      <a:r>
                        <a:rPr lang="it-IT" sz="1800" b="0" i="0" kern="1200" dirty="0">
                          <a:solidFill>
                            <a:schemeClr val="dk1"/>
                          </a:solidFill>
                          <a:effectLst/>
                          <a:latin typeface="+mn-lt"/>
                          <a:ea typeface="+mn-ea"/>
                          <a:cs typeface="+mn-cs"/>
                        </a:rPr>
                        <a:t>0.8133</a:t>
                      </a:r>
                      <a:endParaRPr lang="en-US" dirty="0"/>
                    </a:p>
                  </a:txBody>
                  <a:tcPr anchor="ctr"/>
                </a:tc>
                <a:extLst>
                  <a:ext uri="{0D108BD9-81ED-4DB2-BD59-A6C34878D82A}">
                    <a16:rowId xmlns:a16="http://schemas.microsoft.com/office/drawing/2014/main" val="712795110"/>
                  </a:ext>
                </a:extLst>
              </a:tr>
              <a:tr h="408982">
                <a:tc rowSpan="3">
                  <a:txBody>
                    <a:bodyPr/>
                    <a:lstStyle/>
                    <a:p>
                      <a:pPr algn="ctr"/>
                      <a:r>
                        <a:rPr lang="en-US" b="0" dirty="0"/>
                        <a:t>Fold 4</a:t>
                      </a:r>
                    </a:p>
                  </a:txBody>
                  <a:tcPr anchor="ctr"/>
                </a:tc>
                <a:tc>
                  <a:txBody>
                    <a:bodyPr/>
                    <a:lstStyle/>
                    <a:p>
                      <a:pPr algn="ctr"/>
                      <a:r>
                        <a:rPr lang="en-US" dirty="0"/>
                        <a:t>Train Loss</a:t>
                      </a:r>
                    </a:p>
                  </a:txBody>
                  <a:tcPr anchor="ctr"/>
                </a:tc>
                <a:tc>
                  <a:txBody>
                    <a:bodyPr/>
                    <a:lstStyle/>
                    <a:p>
                      <a:pPr algn="ctr"/>
                      <a:r>
                        <a:rPr lang="it-IT" sz="1800" b="0" i="0" kern="1200" dirty="0">
                          <a:solidFill>
                            <a:schemeClr val="dk1"/>
                          </a:solidFill>
                          <a:effectLst/>
                          <a:latin typeface="+mn-lt"/>
                          <a:ea typeface="+mn-ea"/>
                          <a:cs typeface="+mn-cs"/>
                        </a:rPr>
                        <a:t>0.0659</a:t>
                      </a:r>
                      <a:endParaRPr lang="en-US" dirty="0"/>
                    </a:p>
                  </a:txBody>
                  <a:tcPr anchor="ctr"/>
                </a:tc>
                <a:tc>
                  <a:txBody>
                    <a:bodyPr/>
                    <a:lstStyle/>
                    <a:p>
                      <a:pPr algn="ctr"/>
                      <a:r>
                        <a:rPr lang="it-IT" sz="1800" b="0" i="0" kern="1200" dirty="0">
                          <a:solidFill>
                            <a:schemeClr val="dk1"/>
                          </a:solidFill>
                          <a:effectLst/>
                          <a:latin typeface="+mn-lt"/>
                          <a:ea typeface="+mn-ea"/>
                          <a:cs typeface="+mn-cs"/>
                        </a:rPr>
                        <a:t>0.0756</a:t>
                      </a:r>
                      <a:endParaRPr lang="en-US" dirty="0"/>
                    </a:p>
                  </a:txBody>
                  <a:tcPr anchor="ctr"/>
                </a:tc>
                <a:tc>
                  <a:txBody>
                    <a:bodyPr/>
                    <a:lstStyle/>
                    <a:p>
                      <a:pPr algn="ctr"/>
                      <a:r>
                        <a:rPr lang="it-IT" sz="1800" b="0" i="0" kern="1200" dirty="0">
                          <a:solidFill>
                            <a:schemeClr val="dk1"/>
                          </a:solidFill>
                          <a:effectLst/>
                          <a:latin typeface="+mn-lt"/>
                          <a:ea typeface="+mn-ea"/>
                          <a:cs typeface="+mn-cs"/>
                        </a:rPr>
                        <a:t>0.0416</a:t>
                      </a:r>
                      <a:endParaRPr lang="en-US" dirty="0"/>
                    </a:p>
                  </a:txBody>
                  <a:tcPr anchor="ctr"/>
                </a:tc>
                <a:extLst>
                  <a:ext uri="{0D108BD9-81ED-4DB2-BD59-A6C34878D82A}">
                    <a16:rowId xmlns:a16="http://schemas.microsoft.com/office/drawing/2014/main" val="567824203"/>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 Loss</a:t>
                      </a:r>
                    </a:p>
                  </a:txBody>
                  <a:tcPr anchor="ctr"/>
                </a:tc>
                <a:tc>
                  <a:txBody>
                    <a:bodyPr/>
                    <a:lstStyle/>
                    <a:p>
                      <a:pPr algn="ctr"/>
                      <a:r>
                        <a:rPr lang="it-IT" sz="1800" b="0" i="0" kern="1200" dirty="0">
                          <a:solidFill>
                            <a:schemeClr val="dk1"/>
                          </a:solidFill>
                          <a:effectLst/>
                          <a:latin typeface="+mn-lt"/>
                          <a:ea typeface="+mn-ea"/>
                          <a:cs typeface="+mn-cs"/>
                        </a:rPr>
                        <a:t>0.2968</a:t>
                      </a:r>
                      <a:endParaRPr lang="en-US" dirty="0"/>
                    </a:p>
                  </a:txBody>
                  <a:tcPr anchor="ctr"/>
                </a:tc>
                <a:tc>
                  <a:txBody>
                    <a:bodyPr/>
                    <a:lstStyle/>
                    <a:p>
                      <a:pPr algn="ctr"/>
                      <a:r>
                        <a:rPr lang="it-IT" sz="1800" b="0" i="0" kern="1200" dirty="0">
                          <a:solidFill>
                            <a:schemeClr val="dk1"/>
                          </a:solidFill>
                          <a:effectLst/>
                          <a:latin typeface="+mn-lt"/>
                          <a:ea typeface="+mn-ea"/>
                          <a:cs typeface="+mn-cs"/>
                        </a:rPr>
                        <a:t>0.1804</a:t>
                      </a:r>
                      <a:endParaRPr lang="en-US" dirty="0"/>
                    </a:p>
                  </a:txBody>
                  <a:tcPr anchor="ctr"/>
                </a:tc>
                <a:tc>
                  <a:txBody>
                    <a:bodyPr/>
                    <a:lstStyle/>
                    <a:p>
                      <a:pPr algn="ctr"/>
                      <a:r>
                        <a:rPr lang="it-IT" sz="1800" b="0" i="0" kern="1200" dirty="0">
                          <a:solidFill>
                            <a:schemeClr val="dk1"/>
                          </a:solidFill>
                          <a:effectLst/>
                          <a:latin typeface="+mn-lt"/>
                          <a:ea typeface="+mn-ea"/>
                          <a:cs typeface="+mn-cs"/>
                        </a:rPr>
                        <a:t>0.2294</a:t>
                      </a:r>
                      <a:endParaRPr lang="en-US" dirty="0"/>
                    </a:p>
                  </a:txBody>
                  <a:tcPr anchor="ctr"/>
                </a:tc>
                <a:extLst>
                  <a:ext uri="{0D108BD9-81ED-4DB2-BD59-A6C34878D82A}">
                    <a16:rowId xmlns:a16="http://schemas.microsoft.com/office/drawing/2014/main" val="2306976455"/>
                  </a:ext>
                </a:extLst>
              </a:tr>
              <a:tr h="408982">
                <a:tc vMerge="1">
                  <a:txBody>
                    <a:bodyPr/>
                    <a:lstStyle/>
                    <a:p>
                      <a:endParaRPr lang="it-IT"/>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tc>
                <a:tc>
                  <a:txBody>
                    <a:bodyPr/>
                    <a:lstStyle/>
                    <a:p>
                      <a:pPr algn="ctr"/>
                      <a:r>
                        <a:rPr lang="it-IT" sz="1800" b="0" i="0" kern="1200" dirty="0">
                          <a:solidFill>
                            <a:schemeClr val="dk1"/>
                          </a:solidFill>
                          <a:effectLst/>
                          <a:latin typeface="+mn-lt"/>
                          <a:ea typeface="+mn-ea"/>
                          <a:cs typeface="+mn-cs"/>
                        </a:rPr>
                        <a:t>0.7731</a:t>
                      </a:r>
                      <a:endParaRPr lang="en-US" dirty="0"/>
                    </a:p>
                  </a:txBody>
                  <a:tcPr anchor="ctr"/>
                </a:tc>
                <a:tc>
                  <a:txBody>
                    <a:bodyPr/>
                    <a:lstStyle/>
                    <a:p>
                      <a:pPr algn="ctr"/>
                      <a:r>
                        <a:rPr lang="it-IT" sz="1800" b="0" i="0" kern="1200" dirty="0">
                          <a:solidFill>
                            <a:schemeClr val="dk1"/>
                          </a:solidFill>
                          <a:effectLst/>
                          <a:latin typeface="+mn-lt"/>
                          <a:ea typeface="+mn-ea"/>
                          <a:cs typeface="+mn-cs"/>
                        </a:rPr>
                        <a:t>0.7765</a:t>
                      </a:r>
                      <a:endParaRPr lang="en-US" dirty="0"/>
                    </a:p>
                  </a:txBody>
                  <a:tcPr anchor="ctr"/>
                </a:tc>
                <a:tc>
                  <a:txBody>
                    <a:bodyPr/>
                    <a:lstStyle/>
                    <a:p>
                      <a:pPr algn="ctr"/>
                      <a:r>
                        <a:rPr lang="it-IT" sz="1800" b="0" i="0" kern="1200" dirty="0">
                          <a:solidFill>
                            <a:schemeClr val="dk1"/>
                          </a:solidFill>
                          <a:effectLst/>
                          <a:latin typeface="+mn-lt"/>
                          <a:ea typeface="+mn-ea"/>
                          <a:cs typeface="+mn-cs"/>
                        </a:rPr>
                        <a:t>0.8039</a:t>
                      </a:r>
                      <a:endParaRPr lang="en-US" dirty="0"/>
                    </a:p>
                  </a:txBody>
                  <a:tcPr anchor="ctr"/>
                </a:tc>
                <a:extLst>
                  <a:ext uri="{0D108BD9-81ED-4DB2-BD59-A6C34878D82A}">
                    <a16:rowId xmlns:a16="http://schemas.microsoft.com/office/drawing/2014/main" val="3719431930"/>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9239250" y="6418263"/>
            <a:ext cx="2743200" cy="365125"/>
          </a:xfrm>
        </p:spPr>
        <p:txBody>
          <a:bodyPr/>
          <a:lstStyle/>
          <a:p>
            <a:fld id="{D8DA9DAA-006C-4F4B-980E-E3DF019B24E2}" type="slidenum">
              <a:rPr lang="en-US" b="1" cap="all" spc="100" smtClean="0">
                <a:solidFill>
                  <a:schemeClr val="accent2"/>
                </a:solidFill>
              </a:rPr>
              <a:t>26</a:t>
            </a:fld>
            <a:endParaRPr lang="en-US" b="1" cap="all" spc="100" dirty="0">
              <a:solidFill>
                <a:schemeClr val="accent2"/>
              </a:solidFill>
            </a:endParaRPr>
          </a:p>
        </p:txBody>
      </p:sp>
    </p:spTree>
    <p:extLst>
      <p:ext uri="{BB962C8B-B14F-4D97-AF65-F5344CB8AC3E}">
        <p14:creationId xmlns:p14="http://schemas.microsoft.com/office/powerpoint/2010/main" val="2713846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221158" y="864091"/>
            <a:ext cx="6190488" cy="1179576"/>
          </a:xfrm>
        </p:spPr>
        <p:txBody>
          <a:bodyPr>
            <a:normAutofit/>
          </a:bodyPr>
          <a:lstStyle/>
          <a:p>
            <a:r>
              <a:rPr lang="en-US" sz="5400" dirty="0"/>
              <a:t>Charts</a:t>
            </a: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Charts</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27</a:t>
            </a:fld>
            <a:endParaRPr lang="en-US" dirty="0"/>
          </a:p>
        </p:txBody>
      </p:sp>
      <p:pic>
        <p:nvPicPr>
          <p:cNvPr id="5" name="Immagine 4">
            <a:extLst>
              <a:ext uri="{FF2B5EF4-FFF2-40B4-BE49-F238E27FC236}">
                <a16:creationId xmlns:a16="http://schemas.microsoft.com/office/drawing/2014/main" id="{0A258997-E123-4F96-89D6-B79BF468B852}"/>
              </a:ext>
            </a:extLst>
          </p:cNvPr>
          <p:cNvPicPr>
            <a:picLocks noChangeAspect="1"/>
          </p:cNvPicPr>
          <p:nvPr/>
        </p:nvPicPr>
        <p:blipFill rotWithShape="1">
          <a:blip r:embed="rId2"/>
          <a:srcRect l="6876" t="32904" r="58437" b="19571"/>
          <a:stretch/>
        </p:blipFill>
        <p:spPr>
          <a:xfrm>
            <a:off x="0" y="2678553"/>
            <a:ext cx="4067175" cy="3632350"/>
          </a:xfrm>
          <a:prstGeom prst="rect">
            <a:avLst/>
          </a:prstGeom>
        </p:spPr>
      </p:pic>
      <p:pic>
        <p:nvPicPr>
          <p:cNvPr id="14" name="Immagine 13">
            <a:extLst>
              <a:ext uri="{FF2B5EF4-FFF2-40B4-BE49-F238E27FC236}">
                <a16:creationId xmlns:a16="http://schemas.microsoft.com/office/drawing/2014/main" id="{BDF75457-4E39-4DDC-8270-DBD0108C6AF2}"/>
              </a:ext>
            </a:extLst>
          </p:cNvPr>
          <p:cNvPicPr>
            <a:picLocks noChangeAspect="1"/>
          </p:cNvPicPr>
          <p:nvPr/>
        </p:nvPicPr>
        <p:blipFill rotWithShape="1">
          <a:blip r:embed="rId3"/>
          <a:srcRect l="5625" t="40337" r="66015" b="18269"/>
          <a:stretch/>
        </p:blipFill>
        <p:spPr>
          <a:xfrm>
            <a:off x="8267700" y="2846451"/>
            <a:ext cx="3762375" cy="3517900"/>
          </a:xfrm>
          <a:prstGeom prst="rect">
            <a:avLst/>
          </a:prstGeom>
        </p:spPr>
      </p:pic>
      <p:pic>
        <p:nvPicPr>
          <p:cNvPr id="13" name="Picture 2">
            <a:extLst>
              <a:ext uri="{FF2B5EF4-FFF2-40B4-BE49-F238E27FC236}">
                <a16:creationId xmlns:a16="http://schemas.microsoft.com/office/drawing/2014/main" id="{8DDA6C93-629F-40CC-8DF4-578D527850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7368" y="2600325"/>
            <a:ext cx="3762375" cy="3905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642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221158" y="864091"/>
            <a:ext cx="6190488" cy="1179576"/>
          </a:xfrm>
        </p:spPr>
        <p:txBody>
          <a:bodyPr>
            <a:normAutofit/>
          </a:bodyPr>
          <a:lstStyle/>
          <a:p>
            <a:r>
              <a:rPr lang="en-US" sz="5400" dirty="0"/>
              <a:t>Charts</a:t>
            </a: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Charts</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28</a:t>
            </a:fld>
            <a:endParaRPr lang="en-US" dirty="0"/>
          </a:p>
        </p:txBody>
      </p:sp>
      <p:pic>
        <p:nvPicPr>
          <p:cNvPr id="4" name="Immagine 3">
            <a:extLst>
              <a:ext uri="{FF2B5EF4-FFF2-40B4-BE49-F238E27FC236}">
                <a16:creationId xmlns:a16="http://schemas.microsoft.com/office/drawing/2014/main" id="{682557D8-1AD0-4EF9-AFFF-EE4EA9A24A4B}"/>
              </a:ext>
            </a:extLst>
          </p:cNvPr>
          <p:cNvPicPr>
            <a:picLocks noChangeAspect="1"/>
          </p:cNvPicPr>
          <p:nvPr/>
        </p:nvPicPr>
        <p:blipFill rotWithShape="1">
          <a:blip r:embed="rId2"/>
          <a:srcRect l="5779" t="45673" r="66259" b="12788"/>
          <a:stretch/>
        </p:blipFill>
        <p:spPr>
          <a:xfrm>
            <a:off x="76200" y="2552701"/>
            <a:ext cx="3848100" cy="3314700"/>
          </a:xfrm>
          <a:prstGeom prst="rect">
            <a:avLst/>
          </a:prstGeom>
        </p:spPr>
      </p:pic>
      <p:pic>
        <p:nvPicPr>
          <p:cNvPr id="13" name="Immagine 12">
            <a:extLst>
              <a:ext uri="{FF2B5EF4-FFF2-40B4-BE49-F238E27FC236}">
                <a16:creationId xmlns:a16="http://schemas.microsoft.com/office/drawing/2014/main" id="{82D9F129-3125-4272-A7D1-B689F4134F45}"/>
              </a:ext>
            </a:extLst>
          </p:cNvPr>
          <p:cNvPicPr>
            <a:picLocks noChangeAspect="1"/>
          </p:cNvPicPr>
          <p:nvPr/>
        </p:nvPicPr>
        <p:blipFill rotWithShape="1">
          <a:blip r:embed="rId3"/>
          <a:srcRect l="6024" t="40577" r="66015" b="17885"/>
          <a:stretch/>
        </p:blipFill>
        <p:spPr>
          <a:xfrm>
            <a:off x="7872413" y="2476500"/>
            <a:ext cx="3848100" cy="3517410"/>
          </a:xfrm>
          <a:prstGeom prst="rect">
            <a:avLst/>
          </a:prstGeom>
        </p:spPr>
      </p:pic>
      <p:pic>
        <p:nvPicPr>
          <p:cNvPr id="1028" name="Picture 4">
            <a:extLst>
              <a:ext uri="{FF2B5EF4-FFF2-40B4-BE49-F238E27FC236}">
                <a16:creationId xmlns:a16="http://schemas.microsoft.com/office/drawing/2014/main" id="{B397BE8A-7B05-4360-851B-2A5FB5B603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2569" y="2476500"/>
            <a:ext cx="3711574" cy="3384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845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221158" y="864091"/>
            <a:ext cx="6190488" cy="1179576"/>
          </a:xfrm>
        </p:spPr>
        <p:txBody>
          <a:bodyPr>
            <a:normAutofit/>
          </a:bodyPr>
          <a:lstStyle/>
          <a:p>
            <a:r>
              <a:rPr lang="en-US" sz="5400" dirty="0"/>
              <a:t>Charts</a:t>
            </a: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Charts</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29</a:t>
            </a:fld>
            <a:endParaRPr lang="en-US" dirty="0"/>
          </a:p>
        </p:txBody>
      </p:sp>
      <p:pic>
        <p:nvPicPr>
          <p:cNvPr id="4" name="Immagine 3">
            <a:extLst>
              <a:ext uri="{FF2B5EF4-FFF2-40B4-BE49-F238E27FC236}">
                <a16:creationId xmlns:a16="http://schemas.microsoft.com/office/drawing/2014/main" id="{03C1E40E-2257-4AC7-B05F-C8CE607604EA}"/>
              </a:ext>
            </a:extLst>
          </p:cNvPr>
          <p:cNvPicPr>
            <a:picLocks noChangeAspect="1"/>
          </p:cNvPicPr>
          <p:nvPr/>
        </p:nvPicPr>
        <p:blipFill rotWithShape="1">
          <a:blip r:embed="rId2"/>
          <a:srcRect l="5625" t="34980" r="66257" b="24039"/>
          <a:stretch/>
        </p:blipFill>
        <p:spPr>
          <a:xfrm>
            <a:off x="260340" y="2562225"/>
            <a:ext cx="3564695" cy="3229960"/>
          </a:xfrm>
          <a:prstGeom prst="rect">
            <a:avLst/>
          </a:prstGeom>
        </p:spPr>
      </p:pic>
      <p:pic>
        <p:nvPicPr>
          <p:cNvPr id="18" name="Immagine 17">
            <a:extLst>
              <a:ext uri="{FF2B5EF4-FFF2-40B4-BE49-F238E27FC236}">
                <a16:creationId xmlns:a16="http://schemas.microsoft.com/office/drawing/2014/main" id="{2A2CCD36-A2BF-4916-A908-F314A5336D88}"/>
              </a:ext>
            </a:extLst>
          </p:cNvPr>
          <p:cNvPicPr>
            <a:picLocks noChangeAspect="1"/>
          </p:cNvPicPr>
          <p:nvPr/>
        </p:nvPicPr>
        <p:blipFill rotWithShape="1">
          <a:blip r:embed="rId3"/>
          <a:srcRect l="5866" t="53462" r="66015" b="4712"/>
          <a:stretch/>
        </p:blipFill>
        <p:spPr>
          <a:xfrm>
            <a:off x="8167687" y="2512127"/>
            <a:ext cx="3629025" cy="3375763"/>
          </a:xfrm>
          <a:prstGeom prst="rect">
            <a:avLst/>
          </a:prstGeom>
        </p:spPr>
      </p:pic>
      <p:pic>
        <p:nvPicPr>
          <p:cNvPr id="3074" name="Picture 2">
            <a:extLst>
              <a:ext uri="{FF2B5EF4-FFF2-40B4-BE49-F238E27FC236}">
                <a16:creationId xmlns:a16="http://schemas.microsoft.com/office/drawing/2014/main" id="{C9B6288C-1BEB-4274-A969-03DB3C43F4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8011" y="2512127"/>
            <a:ext cx="3966789" cy="3280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338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8200" y="1181164"/>
            <a:ext cx="6190488" cy="1179576"/>
          </a:xfrm>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Acoustic scene classification is an important task based on recognizing given an audio, in which type of environment the audio was taken of. The difficulty of the task is based on the noisy environment and the variability of sounds which every environment can have.</a:t>
            </a:r>
          </a:p>
          <a:p>
            <a:r>
              <a:rPr lang="en-US" dirty="0"/>
              <a:t>Moreover, gathering lots of data is really hard, considering the privacy laws, so it’s really hard to have considerable datasets.</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581400" y="814451"/>
            <a:ext cx="6190488" cy="1179576"/>
          </a:xfrm>
        </p:spPr>
        <p:txBody>
          <a:bodyPr>
            <a:normAutofit/>
          </a:bodyPr>
          <a:lstStyle/>
          <a:p>
            <a:r>
              <a:rPr lang="en-US" dirty="0"/>
              <a:t>   </a:t>
            </a:r>
            <a:r>
              <a:rPr lang="en-US" sz="5400" dirty="0"/>
              <a:t>Inference</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654343" y="2176589"/>
            <a:ext cx="10699457" cy="3834136"/>
          </a:xfrm>
        </p:spPr>
        <p:txBody>
          <a:bodyPr>
            <a:normAutofit lnSpcReduction="10000"/>
          </a:bodyPr>
          <a:lstStyle/>
          <a:p>
            <a:r>
              <a:rPr lang="en-US" dirty="0"/>
              <a:t>Moreover, we decided to perform inference using another TUT17 dataset, called Evaluation dataset. This dataset is composed by 1620 audio files taken from the same acoustic scene used during train.</a:t>
            </a:r>
          </a:p>
          <a:p>
            <a:r>
              <a:rPr lang="en-US" dirty="0"/>
              <a:t>We decide to use this unseen dataset to assess model performance in order to have a perfect assessment of our model capabilities.</a:t>
            </a:r>
          </a:p>
          <a:p>
            <a:r>
              <a:rPr lang="en-US" dirty="0"/>
              <a:t>As showed in the next slide, the model in inference phase has always an accuracy over 61% of accuracy and a maximum of 67,41%. Considering the multi-class task oriented with 15 classes (6.666% base accuracy if class are balanced) it can be shown as a satisfying inference. Even if performance during training are a little bit higher. Probably adjusting learning rate, number of training </a:t>
            </a:r>
            <a:r>
              <a:rPr lang="en-US" dirty="0" err="1"/>
              <a:t>epoques</a:t>
            </a:r>
            <a:r>
              <a:rPr lang="en-US" dirty="0"/>
              <a:t> and data augmentation techniques can increase the accuracy to even higher peaks.</a:t>
            </a:r>
          </a:p>
          <a:p>
            <a:endParaRPr lang="en-US" dirty="0"/>
          </a:p>
          <a:p>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Inference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30</a:t>
            </a:fld>
            <a:endParaRPr lang="en-US" dirty="0"/>
          </a:p>
        </p:txBody>
      </p:sp>
    </p:spTree>
    <p:extLst>
      <p:ext uri="{BB962C8B-B14F-4D97-AF65-F5344CB8AC3E}">
        <p14:creationId xmlns:p14="http://schemas.microsoft.com/office/powerpoint/2010/main" val="1571331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74612"/>
            <a:ext cx="10515600" cy="1325563"/>
          </a:xfrm>
        </p:spPr>
        <p:txBody>
          <a:bodyPr>
            <a:normAutofit/>
          </a:bodyPr>
          <a:lstStyle/>
          <a:p>
            <a:pPr algn="ctr"/>
            <a:r>
              <a:rPr lang="en-US" sz="5400" dirty="0"/>
              <a:t>Accuracy inference 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972465904"/>
              </p:ext>
            </p:extLst>
          </p:nvPr>
        </p:nvGraphicFramePr>
        <p:xfrm>
          <a:off x="2124075" y="1380684"/>
          <a:ext cx="8412480" cy="5220141"/>
        </p:xfrm>
        <a:graphic>
          <a:graphicData uri="http://schemas.openxmlformats.org/drawingml/2006/table">
            <a:tbl>
              <a:tblPr firstRow="1">
                <a:tableStyleId>{93296810-A885-4BE3-A3E7-6D5BEEA58F35}</a:tableStyleId>
              </a:tblPr>
              <a:tblGrid>
                <a:gridCol w="2103120">
                  <a:extLst>
                    <a:ext uri="{9D8B030D-6E8A-4147-A177-3AD203B41FA5}">
                      <a16:colId xmlns:a16="http://schemas.microsoft.com/office/drawing/2014/main" val="3715394682"/>
                    </a:ext>
                  </a:extLst>
                </a:gridCol>
                <a:gridCol w="2103120">
                  <a:extLst>
                    <a:ext uri="{9D8B030D-6E8A-4147-A177-3AD203B41FA5}">
                      <a16:colId xmlns:a16="http://schemas.microsoft.com/office/drawing/2014/main" val="1368357775"/>
                    </a:ext>
                  </a:extLst>
                </a:gridCol>
                <a:gridCol w="2082165">
                  <a:extLst>
                    <a:ext uri="{9D8B030D-6E8A-4147-A177-3AD203B41FA5}">
                      <a16:colId xmlns:a16="http://schemas.microsoft.com/office/drawing/2014/main" val="538162733"/>
                    </a:ext>
                  </a:extLst>
                </a:gridCol>
                <a:gridCol w="2124075">
                  <a:extLst>
                    <a:ext uri="{9D8B030D-6E8A-4147-A177-3AD203B41FA5}">
                      <a16:colId xmlns:a16="http://schemas.microsoft.com/office/drawing/2014/main" val="2004813969"/>
                    </a:ext>
                  </a:extLst>
                </a:gridCol>
              </a:tblGrid>
              <a:tr h="674889">
                <a:tc>
                  <a:txBody>
                    <a:bodyPr/>
                    <a:lstStyle/>
                    <a:p>
                      <a:endParaRPr lang="en-US" dirty="0">
                        <a:solidFill>
                          <a:schemeClr val="tx1"/>
                        </a:solidFill>
                      </a:endParaRPr>
                    </a:p>
                  </a:txBody>
                  <a:tcPr anchor="ctr"/>
                </a:tc>
                <a:tc>
                  <a:txBody>
                    <a:bodyPr/>
                    <a:lstStyle/>
                    <a:p>
                      <a:pPr algn="ctr"/>
                      <a:r>
                        <a:rPr lang="en-US" dirty="0">
                          <a:solidFill>
                            <a:schemeClr val="bg1"/>
                          </a:solidFill>
                        </a:rPr>
                        <a:t>Classic</a:t>
                      </a:r>
                    </a:p>
                  </a:txBody>
                  <a:tcPr anchor="ctr"/>
                </a:tc>
                <a:tc>
                  <a:txBody>
                    <a:bodyPr/>
                    <a:lstStyle/>
                    <a:p>
                      <a:pPr algn="ctr"/>
                      <a:r>
                        <a:rPr lang="en-US" dirty="0">
                          <a:solidFill>
                            <a:schemeClr val="bg1"/>
                          </a:solidFill>
                        </a:rPr>
                        <a:t>Shallow </a:t>
                      </a:r>
                    </a:p>
                  </a:txBody>
                  <a:tcPr anchor="ctr"/>
                </a:tc>
                <a:tc>
                  <a:txBody>
                    <a:bodyPr/>
                    <a:lstStyle/>
                    <a:p>
                      <a:pPr algn="ctr"/>
                      <a:r>
                        <a:rPr lang="en-US" dirty="0">
                          <a:solidFill>
                            <a:schemeClr val="bg1"/>
                          </a:solidFill>
                        </a:rPr>
                        <a:t>Deep</a:t>
                      </a:r>
                    </a:p>
                  </a:txBody>
                  <a:tcPr anchor="ctr"/>
                </a:tc>
                <a:extLst>
                  <a:ext uri="{0D108BD9-81ED-4DB2-BD59-A6C34878D82A}">
                    <a16:rowId xmlns:a16="http://schemas.microsoft.com/office/drawing/2014/main" val="342729846"/>
                  </a:ext>
                </a:extLst>
              </a:tr>
              <a:tr h="1136313">
                <a:tc>
                  <a:txBody>
                    <a:bodyPr/>
                    <a:lstStyle/>
                    <a:p>
                      <a:pPr algn="ctr"/>
                      <a:r>
                        <a:rPr lang="en-US" b="0" dirty="0"/>
                        <a:t>10%</a:t>
                      </a:r>
                    </a:p>
                  </a:txBody>
                  <a:tcPr anchor="ctr"/>
                </a:tc>
                <a:tc>
                  <a:txBody>
                    <a:bodyPr/>
                    <a:lstStyle/>
                    <a:p>
                      <a:pPr algn="ctr"/>
                      <a:r>
                        <a:rPr lang="en-US" dirty="0"/>
                        <a:t>63,02%</a:t>
                      </a:r>
                    </a:p>
                  </a:txBody>
                  <a:tcPr anchor="ctr"/>
                </a:tc>
                <a:tc>
                  <a:txBody>
                    <a:bodyPr/>
                    <a:lstStyle/>
                    <a:p>
                      <a:pPr algn="ctr"/>
                      <a:r>
                        <a:rPr lang="en-US" dirty="0"/>
                        <a:t>61,73%</a:t>
                      </a:r>
                    </a:p>
                  </a:txBody>
                  <a:tcPr anchor="ctr"/>
                </a:tc>
                <a:tc>
                  <a:txBody>
                    <a:bodyPr/>
                    <a:lstStyle/>
                    <a:p>
                      <a:pPr algn="ctr"/>
                      <a:r>
                        <a:rPr lang="it-IT" sz="1800" b="0" i="0" kern="1200" dirty="0">
                          <a:solidFill>
                            <a:schemeClr val="dk1"/>
                          </a:solidFill>
                          <a:effectLst/>
                          <a:latin typeface="+mn-lt"/>
                          <a:ea typeface="+mn-ea"/>
                          <a:cs typeface="+mn-cs"/>
                        </a:rPr>
                        <a:t>64,26%</a:t>
                      </a:r>
                      <a:endParaRPr lang="en-US" dirty="0"/>
                    </a:p>
                  </a:txBody>
                  <a:tcPr anchor="ctr"/>
                </a:tc>
                <a:extLst>
                  <a:ext uri="{0D108BD9-81ED-4DB2-BD59-A6C34878D82A}">
                    <a16:rowId xmlns:a16="http://schemas.microsoft.com/office/drawing/2014/main" val="2385059026"/>
                  </a:ext>
                </a:extLst>
              </a:tr>
              <a:tr h="1136313">
                <a:tc>
                  <a:txBody>
                    <a:bodyPr/>
                    <a:lstStyle/>
                    <a:p>
                      <a:pPr algn="ctr"/>
                      <a:r>
                        <a:rPr lang="en-US" b="0" dirty="0"/>
                        <a:t>10% dropout</a:t>
                      </a:r>
                    </a:p>
                  </a:txBody>
                  <a:tcPr anchor="ctr"/>
                </a:tc>
                <a:tc>
                  <a:txBody>
                    <a:bodyPr/>
                    <a:lstStyle/>
                    <a:p>
                      <a:pPr algn="ctr"/>
                      <a:r>
                        <a:rPr lang="en-US" dirty="0"/>
                        <a:t>64,07%</a:t>
                      </a:r>
                    </a:p>
                  </a:txBody>
                  <a:tcPr anchor="ctr"/>
                </a:tc>
                <a:tc>
                  <a:txBody>
                    <a:bodyPr/>
                    <a:lstStyle/>
                    <a:p>
                      <a:pPr algn="ctr"/>
                      <a:r>
                        <a:rPr lang="en-US" dirty="0"/>
                        <a:t>63,33%</a:t>
                      </a:r>
                    </a:p>
                  </a:txBody>
                  <a:tcPr anchor="ctr"/>
                </a:tc>
                <a:tc>
                  <a:txBody>
                    <a:bodyPr/>
                    <a:lstStyle/>
                    <a:p>
                      <a:pPr algn="ctr"/>
                      <a:r>
                        <a:rPr lang="en-US" dirty="0"/>
                        <a:t>63,09%</a:t>
                      </a:r>
                    </a:p>
                  </a:txBody>
                  <a:tcPr anchor="ctr"/>
                </a:tc>
                <a:extLst>
                  <a:ext uri="{0D108BD9-81ED-4DB2-BD59-A6C34878D82A}">
                    <a16:rowId xmlns:a16="http://schemas.microsoft.com/office/drawing/2014/main" val="3783722433"/>
                  </a:ext>
                </a:extLst>
              </a:tr>
              <a:tr h="1136313">
                <a:tc>
                  <a:txBody>
                    <a:bodyPr/>
                    <a:lstStyle/>
                    <a:p>
                      <a:pPr algn="ctr"/>
                      <a:r>
                        <a:rPr lang="en-US" b="0" dirty="0"/>
                        <a:t>50%</a:t>
                      </a:r>
                    </a:p>
                  </a:txBody>
                  <a:tcPr anchor="ctr"/>
                </a:tc>
                <a:tc>
                  <a:txBody>
                    <a:bodyPr/>
                    <a:lstStyle/>
                    <a:p>
                      <a:pPr algn="ctr"/>
                      <a:r>
                        <a:rPr lang="en-US" dirty="0"/>
                        <a:t>67,41%</a:t>
                      </a:r>
                    </a:p>
                  </a:txBody>
                  <a:tcPr anchor="ctr"/>
                </a:tc>
                <a:tc>
                  <a:txBody>
                    <a:bodyPr/>
                    <a:lstStyle/>
                    <a:p>
                      <a:pPr algn="ctr"/>
                      <a:r>
                        <a:rPr lang="en-US" dirty="0"/>
                        <a:t>64,57%</a:t>
                      </a:r>
                    </a:p>
                  </a:txBody>
                  <a:tcPr anchor="ctr"/>
                </a:tc>
                <a:tc>
                  <a:txBody>
                    <a:bodyPr/>
                    <a:lstStyle/>
                    <a:p>
                      <a:pPr algn="ctr"/>
                      <a:r>
                        <a:rPr lang="en-US" dirty="0"/>
                        <a:t>65,19%</a:t>
                      </a:r>
                    </a:p>
                  </a:txBody>
                  <a:tcPr anchor="ctr"/>
                </a:tc>
                <a:extLst>
                  <a:ext uri="{0D108BD9-81ED-4DB2-BD59-A6C34878D82A}">
                    <a16:rowId xmlns:a16="http://schemas.microsoft.com/office/drawing/2014/main" val="1400497281"/>
                  </a:ext>
                </a:extLst>
              </a:tr>
              <a:tr h="1136313">
                <a:tc>
                  <a:txBody>
                    <a:bodyPr/>
                    <a:lstStyle/>
                    <a:p>
                      <a:pPr algn="ctr"/>
                      <a:r>
                        <a:rPr lang="en-US" b="0" dirty="0"/>
                        <a:t>100%</a:t>
                      </a:r>
                    </a:p>
                  </a:txBody>
                  <a:tcPr anchor="ctr"/>
                </a:tc>
                <a:tc>
                  <a:txBody>
                    <a:bodyPr/>
                    <a:lstStyle/>
                    <a:p>
                      <a:pPr algn="ctr"/>
                      <a:r>
                        <a:rPr lang="en-US" dirty="0"/>
                        <a:t>65,99%</a:t>
                      </a:r>
                    </a:p>
                  </a:txBody>
                  <a:tcPr anchor="ctr"/>
                </a:tc>
                <a:tc>
                  <a:txBody>
                    <a:bodyPr/>
                    <a:lstStyle/>
                    <a:p>
                      <a:pPr algn="ctr"/>
                      <a:r>
                        <a:rPr lang="en-US" dirty="0"/>
                        <a:t>64,26%</a:t>
                      </a:r>
                    </a:p>
                  </a:txBody>
                  <a:tcPr anchor="ctr"/>
                </a:tc>
                <a:tc>
                  <a:txBody>
                    <a:bodyPr/>
                    <a:lstStyle/>
                    <a:p>
                      <a:pPr algn="ctr"/>
                      <a:r>
                        <a:rPr lang="en-US" dirty="0"/>
                        <a:t>64,26%</a:t>
                      </a:r>
                    </a:p>
                  </a:txBody>
                  <a:tcPr anchor="ct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9239250" y="6418263"/>
            <a:ext cx="2743200" cy="365125"/>
          </a:xfrm>
        </p:spPr>
        <p:txBody>
          <a:bodyPr/>
          <a:lstStyle/>
          <a:p>
            <a:fld id="{D8DA9DAA-006C-4F4B-980E-E3DF019B24E2}" type="slidenum">
              <a:rPr lang="en-US" b="1" cap="all" spc="100" smtClean="0">
                <a:solidFill>
                  <a:schemeClr val="accent2"/>
                </a:solidFill>
              </a:rPr>
              <a:t>31</a:t>
            </a:fld>
            <a:endParaRPr lang="en-US" b="1" cap="all" spc="100" dirty="0">
              <a:solidFill>
                <a:schemeClr val="accent2"/>
              </a:solidFill>
            </a:endParaRPr>
          </a:p>
        </p:txBody>
      </p:sp>
    </p:spTree>
    <p:extLst>
      <p:ext uri="{BB962C8B-B14F-4D97-AF65-F5344CB8AC3E}">
        <p14:creationId xmlns:p14="http://schemas.microsoft.com/office/powerpoint/2010/main" val="1070067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654343" y="2790825"/>
            <a:ext cx="10699457" cy="2381250"/>
          </a:xfrm>
        </p:spPr>
        <p:txBody>
          <a:bodyPr>
            <a:normAutofit/>
          </a:bodyPr>
          <a:lstStyle/>
          <a:p>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a:xfrm>
            <a:off x="654343" y="6434201"/>
            <a:ext cx="2743200" cy="365125"/>
          </a:xfrm>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Inference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32</a:t>
            </a:fld>
            <a:endParaRPr lang="en-US" dirty="0"/>
          </a:p>
        </p:txBody>
      </p:sp>
      <p:pic>
        <p:nvPicPr>
          <p:cNvPr id="1026" name="Picture 2">
            <a:extLst>
              <a:ext uri="{FF2B5EF4-FFF2-40B4-BE49-F238E27FC236}">
                <a16:creationId xmlns:a16="http://schemas.microsoft.com/office/drawing/2014/main" id="{A865361A-E03F-4A9D-9BF4-D3D7F771F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933" y="997013"/>
            <a:ext cx="7915275" cy="5437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362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581400" y="814451"/>
            <a:ext cx="6190488" cy="1179576"/>
          </a:xfrm>
        </p:spPr>
        <p:txBody>
          <a:bodyPr>
            <a:normAutofit/>
          </a:bodyPr>
          <a:lstStyle/>
          <a:p>
            <a:r>
              <a:rPr lang="en-US" dirty="0"/>
              <a:t>   </a:t>
            </a:r>
            <a:r>
              <a:rPr lang="en-US" sz="5400" dirty="0"/>
              <a:t>Inference</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654343" y="2790825"/>
            <a:ext cx="10699457" cy="2381250"/>
          </a:xfrm>
        </p:spPr>
        <p:txBody>
          <a:bodyPr>
            <a:normAutofit/>
          </a:bodyPr>
          <a:lstStyle/>
          <a:p>
            <a:endParaRPr lang="en-US" dirty="0"/>
          </a:p>
          <a:p>
            <a:r>
              <a:rPr lang="en-US" dirty="0"/>
              <a:t>In conclusion we can be really satisfied about our results and the work done in the project. Even so it must be said that fine tuning using AST or transformers in general is surely an easy way to get good performances. </a:t>
            </a:r>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a:t>Inference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33</a:t>
            </a:fld>
            <a:endParaRPr lang="en-US" dirty="0"/>
          </a:p>
        </p:txBody>
      </p:sp>
    </p:spTree>
    <p:extLst>
      <p:ext uri="{BB962C8B-B14F-4D97-AF65-F5344CB8AC3E}">
        <p14:creationId xmlns:p14="http://schemas.microsoft.com/office/powerpoint/2010/main" val="2876199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01/07/2024</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34</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Thank you</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861768" y="1195578"/>
            <a:ext cx="6190488" cy="1179576"/>
          </a:xfrm>
        </p:spPr>
        <p:txBody>
          <a:bodyPr>
            <a:normAutofit fontScale="90000"/>
          </a:bodyPr>
          <a:lstStyle/>
          <a:p>
            <a:r>
              <a:rPr lang="en-US" sz="5400" dirty="0"/>
              <a:t>Task specification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5163312" y="2879407"/>
            <a:ext cx="6190488" cy="3346704"/>
          </a:xfrm>
        </p:spPr>
        <p:txBody>
          <a:bodyPr/>
          <a:lstStyle/>
          <a:p>
            <a:r>
              <a:rPr lang="en-US" dirty="0"/>
              <a:t>The key points of the project are:</a:t>
            </a:r>
          </a:p>
          <a:p>
            <a:pPr marL="342900" indent="-342900">
              <a:buFont typeface="Arial" panose="020B0604020202020204" pitchFamily="34" charset="0"/>
              <a:buChar char="•"/>
            </a:pPr>
            <a:r>
              <a:rPr lang="en-US" dirty="0"/>
              <a:t>Train a network using fine-tuning </a:t>
            </a:r>
          </a:p>
          <a:p>
            <a:pPr marL="342900" indent="-342900">
              <a:buFont typeface="Arial" panose="020B0604020202020204" pitchFamily="34" charset="0"/>
              <a:buChar char="•"/>
            </a:pPr>
            <a:r>
              <a:rPr lang="en-US" dirty="0"/>
              <a:t>Use TUT 17 Dataset</a:t>
            </a:r>
          </a:p>
          <a:p>
            <a:pPr marL="342900" indent="-342900">
              <a:buFont typeface="Arial" panose="020B0604020202020204" pitchFamily="34" charset="0"/>
              <a:buChar char="•"/>
            </a:pPr>
            <a:r>
              <a:rPr lang="en-US" dirty="0"/>
              <a:t>Perform training 3 times, varying the portion of usable data of the dataset (100%, 50% and 10%)</a:t>
            </a:r>
          </a:p>
          <a:p>
            <a:pPr marL="342900" indent="-342900">
              <a:buFont typeface="Arial" panose="020B0604020202020204" pitchFamily="34" charset="0"/>
              <a:buChar char="•"/>
            </a:pPr>
            <a:r>
              <a:rPr lang="en-US" dirty="0"/>
              <a:t>Test the network created with good results</a:t>
            </a:r>
          </a:p>
          <a:p>
            <a:pPr marL="342900" indent="-342900">
              <a:buFont typeface="Arial" panose="020B0604020202020204" pitchFamily="34" charset="0"/>
              <a:buChar char="•"/>
            </a:pPr>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a:xfrm>
            <a:off x="594808" y="1785366"/>
            <a:ext cx="4266960" cy="4266968"/>
          </a:xfrm>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693763" y="631889"/>
            <a:ext cx="4114800" cy="365125"/>
          </a:xfrm>
        </p:spPr>
        <p:txBody>
          <a:bodyPr/>
          <a:lstStyle/>
          <a:p>
            <a:r>
              <a:rPr lang="en-US" dirty="0"/>
              <a:t>Task scenario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4</a:t>
            </a:fld>
            <a:endParaRPr lang="en-US" dirty="0"/>
          </a:p>
        </p:txBody>
      </p:sp>
    </p:spTree>
    <p:extLst>
      <p:ext uri="{BB962C8B-B14F-4D97-AF65-F5344CB8AC3E}">
        <p14:creationId xmlns:p14="http://schemas.microsoft.com/office/powerpoint/2010/main" val="302271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581400" y="1248537"/>
            <a:ext cx="6190488" cy="1179576"/>
          </a:xfrm>
        </p:spPr>
        <p:txBody>
          <a:bodyPr>
            <a:normAutofit fontScale="90000"/>
          </a:bodyPr>
          <a:lstStyle/>
          <a:p>
            <a:r>
              <a:rPr lang="en-US" sz="5400" dirty="0"/>
              <a:t>Our key ideas</a:t>
            </a:r>
            <a:br>
              <a:rPr lang="en-US" sz="5400" dirty="0"/>
            </a:b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904875" y="1838325"/>
            <a:ext cx="10699457" cy="4335676"/>
          </a:xfrm>
        </p:spPr>
        <p:txBody>
          <a:bodyPr>
            <a:normAutofit lnSpcReduction="10000"/>
          </a:bodyPr>
          <a:lstStyle/>
          <a:p>
            <a:pPr marL="342900" indent="-342900">
              <a:buFont typeface="Arial" panose="020B0604020202020204" pitchFamily="34" charset="0"/>
              <a:buChar char="•"/>
            </a:pPr>
            <a:r>
              <a:rPr lang="en-US" dirty="0"/>
              <a:t>We choose to use Audio Spectrogram Transformer (AST) pre-trained on </a:t>
            </a:r>
            <a:r>
              <a:rPr lang="en-US" dirty="0" err="1"/>
              <a:t>AudioSet</a:t>
            </a:r>
            <a:r>
              <a:rPr lang="en-US" dirty="0"/>
              <a:t>. AST can be easily synthetized as the equivalent of </a:t>
            </a:r>
            <a:r>
              <a:rPr lang="en-US" dirty="0" err="1"/>
              <a:t>ViT</a:t>
            </a:r>
            <a:r>
              <a:rPr lang="en-US" dirty="0"/>
              <a:t> for Audio instead of Images. As a transformer, a state of art architecture, it can grant great performances. In particular when there is temporal (in an audio scenario) correlation or sequential correlation (in a speech scenario). This particularity is thanks to its core difference from other architectures, the attention.</a:t>
            </a:r>
          </a:p>
          <a:p>
            <a:pPr marL="342900" indent="-342900">
              <a:buFont typeface="Arial" panose="020B0604020202020204" pitchFamily="34" charset="0"/>
              <a:buChar char="•"/>
            </a:pPr>
            <a:r>
              <a:rPr lang="en-US" dirty="0"/>
              <a:t>Use data augmentation for audio to improve generalization, reducing overfitting and even make model more resilient to variation and noises in inference. The data augmentation is not done to increase the dataset size, considering the already polished version we used.</a:t>
            </a:r>
          </a:p>
          <a:p>
            <a:pPr marL="342900" indent="-342900">
              <a:buFont typeface="Arial" panose="020B0604020202020204" pitchFamily="34" charset="0"/>
              <a:buChar char="•"/>
            </a:pPr>
            <a:r>
              <a:rPr lang="en-US" dirty="0"/>
              <a:t>Lastly we decided to use to evaluate model performances under three </a:t>
            </a:r>
            <a:r>
              <a:rPr lang="en-US" dirty="0" err="1"/>
              <a:t>scenarious</a:t>
            </a:r>
            <a:r>
              <a:rPr lang="en-US" dirty="0"/>
              <a:t>, pure fine-tuning, shallow prompt-tuning and deep prompt-tuning.</a:t>
            </a:r>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085905" y="609675"/>
            <a:ext cx="4114800" cy="365125"/>
          </a:xfrm>
        </p:spPr>
        <p:txBody>
          <a:bodyPr/>
          <a:lstStyle/>
          <a:p>
            <a:r>
              <a:rPr lang="en-US" dirty="0"/>
              <a:t>Main points</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Tree>
    <p:extLst>
      <p:ext uri="{BB962C8B-B14F-4D97-AF65-F5344CB8AC3E}">
        <p14:creationId xmlns:p14="http://schemas.microsoft.com/office/powerpoint/2010/main" val="2000602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602435" y="795401"/>
            <a:ext cx="2636565" cy="1179576"/>
          </a:xfrm>
        </p:spPr>
        <p:txBody>
          <a:bodyPr>
            <a:normAutofit/>
          </a:bodyPr>
          <a:lstStyle/>
          <a:p>
            <a:r>
              <a:rPr lang="en-US" sz="5400" dirty="0"/>
              <a:t>TUT 17</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267091"/>
            <a:ext cx="10699457" cy="4089259"/>
          </a:xfrm>
        </p:spPr>
        <p:txBody>
          <a:bodyPr>
            <a:normAutofit fontScale="85000" lnSpcReduction="10000"/>
          </a:bodyPr>
          <a:lstStyle/>
          <a:p>
            <a:r>
              <a:rPr lang="en-US" dirty="0"/>
              <a:t>The dataset used by our model is TUT 17 development set. It’s composed by 4680 audio of 15 different acoustic scenes. Every audio is exactly 10s, therefore there is no different duration audio problem (really dangerous for Audio Processing Models).</a:t>
            </a:r>
          </a:p>
          <a:p>
            <a:r>
              <a:rPr lang="en-US" dirty="0"/>
              <a:t>The dataset has labels divided in 12 files, already divided in 4-folds. For each fold there is a file called foldn_train.txt, foldn_evaluate.txt and foldn_test.txt. Each file is written in a csv format and contains the audio name and the matching true acoustic scene of the audio (label). </a:t>
            </a:r>
          </a:p>
          <a:p>
            <a:r>
              <a:rPr lang="en-US" dirty="0"/>
              <a:t>We decided to use only train and evaluate files because evaluate and test files contains the same information minus the labels. We perform validation phase using a fraction of the train set data.</a:t>
            </a:r>
          </a:p>
          <a:p>
            <a:r>
              <a:rPr lang="en-US" dirty="0"/>
              <a:t>The fold-divided structure of the dataset is designed to let 4-folds cross-validation be easy to do. The dataset creator decided to use a 0.666 fraction of the audio for the train and the remaining 0.333 for the evaluation (test), for a total of 3510 audio for training and 1170 for testing.</a:t>
            </a:r>
          </a:p>
          <a:p>
            <a:r>
              <a:rPr lang="en-US" dirty="0"/>
              <a:t>Other than development dataset, used during the training phase,  we used TUT 17 evaluation dataset to evaluate our models.</a:t>
            </a:r>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239000" y="612839"/>
            <a:ext cx="4114800" cy="365125"/>
          </a:xfrm>
        </p:spPr>
        <p:txBody>
          <a:bodyPr/>
          <a:lstStyle/>
          <a:p>
            <a:r>
              <a:rPr lang="en-US" dirty="0"/>
              <a:t>Dataset description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Tree>
    <p:extLst>
      <p:ext uri="{BB962C8B-B14F-4D97-AF65-F5344CB8AC3E}">
        <p14:creationId xmlns:p14="http://schemas.microsoft.com/office/powerpoint/2010/main" val="3028193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723961" y="1190312"/>
            <a:ext cx="6190488" cy="1179576"/>
          </a:xfrm>
        </p:spPr>
        <p:txBody>
          <a:bodyPr>
            <a:normAutofit/>
          </a:bodyPr>
          <a:lstStyle/>
          <a:p>
            <a:r>
              <a:rPr lang="en-US" sz="5400" dirty="0"/>
              <a:t>The model</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438400"/>
            <a:ext cx="10699457" cy="3917949"/>
          </a:xfrm>
        </p:spPr>
        <p:txBody>
          <a:bodyPr>
            <a:normAutofit/>
          </a:bodyPr>
          <a:lstStyle/>
          <a:p>
            <a:r>
              <a:rPr lang="en-US" dirty="0"/>
              <a:t>AST, acronym of Audio Spectrogram Transformer, as the name suggest is a Transformer type model based on spectrogram inputs. Therefore it’s literally made for audio processing.</a:t>
            </a:r>
          </a:p>
          <a:p>
            <a:r>
              <a:rPr lang="en-US" dirty="0"/>
              <a:t>In our case we are taking the AST pre-trained model using the </a:t>
            </a:r>
            <a:r>
              <a:rPr lang="en-US" dirty="0" err="1"/>
              <a:t>ASTModel</a:t>
            </a:r>
            <a:r>
              <a:rPr lang="en-US" dirty="0"/>
              <a:t> class from the transformers library.  The </a:t>
            </a:r>
            <a:r>
              <a:rPr lang="en-US" dirty="0" err="1"/>
              <a:t>ASTModel</a:t>
            </a:r>
            <a:r>
              <a:rPr lang="en-US" dirty="0"/>
              <a:t> class return us an AST pre-build and pre-trained model without the classification head (fully connected/ linear layer).</a:t>
            </a:r>
          </a:p>
          <a:p>
            <a:r>
              <a:rPr lang="en-US" dirty="0"/>
              <a:t>This allow us to fine tune the already pre-trained model on our task-specific dataset, creating and adding to the model a perfectly suitable task-oriented classifier head.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009705" y="642624"/>
            <a:ext cx="4114800" cy="365125"/>
          </a:xfrm>
        </p:spPr>
        <p:txBody>
          <a:bodyPr/>
          <a:lstStyle/>
          <a:p>
            <a:r>
              <a:rPr lang="en-US" dirty="0"/>
              <a:t>Model description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3621710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613107" y="1320312"/>
            <a:ext cx="6072934" cy="5036038"/>
          </a:xfrm>
        </p:spPr>
        <p:txBody>
          <a:bodyPr>
            <a:normAutofit fontScale="92500" lnSpcReduction="20000"/>
          </a:bodyPr>
          <a:lstStyle/>
          <a:p>
            <a:endParaRPr lang="en-US" dirty="0"/>
          </a:p>
          <a:p>
            <a:pPr marL="342900" indent="-342900">
              <a:buFont typeface="Arial" panose="020B0604020202020204" pitchFamily="34" charset="0"/>
              <a:buChar char="•"/>
            </a:pPr>
            <a:r>
              <a:rPr lang="en-US" dirty="0"/>
              <a:t>Given the spectrogram input, firstly it is given to a linear projection layer where features extracted from the spectrogram are turned into a higher dimensional space. </a:t>
            </a:r>
          </a:p>
          <a:p>
            <a:pPr marL="342900" indent="-342900">
              <a:buFont typeface="Arial" panose="020B0604020202020204" pitchFamily="34" charset="0"/>
              <a:buChar char="•"/>
            </a:pPr>
            <a:r>
              <a:rPr lang="en-US" dirty="0"/>
              <a:t>Then the input is passed on a positional encoding layer so that AST does a positional encoding of the spectrograms, so that it knows the position of the various features in the spectrogram.</a:t>
            </a:r>
          </a:p>
          <a:p>
            <a:pPr marL="342900" indent="-342900">
              <a:buFont typeface="Arial" panose="020B0604020202020204" pitchFamily="34" charset="0"/>
              <a:buChar char="•"/>
            </a:pPr>
            <a:r>
              <a:rPr lang="en-US" dirty="0"/>
              <a:t>Lastly the encoder, key component of a transformer model thanks to the attention mechanism, captures the different relationships between various part of the spectrogram. At the top of the architecture it’s used a classification layer for the classification task.</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6819205" y="631889"/>
            <a:ext cx="4114800" cy="365125"/>
          </a:xfrm>
        </p:spPr>
        <p:txBody>
          <a:bodyPr/>
          <a:lstStyle/>
          <a:p>
            <a:r>
              <a:rPr lang="en-US" dirty="0" err="1"/>
              <a:t>AsT</a:t>
            </a:r>
            <a:r>
              <a:rPr lang="en-US" dirty="0"/>
              <a:t> architecture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8</a:t>
            </a:fld>
            <a:endParaRPr lang="en-US" dirty="0"/>
          </a:p>
        </p:txBody>
      </p:sp>
      <p:pic>
        <p:nvPicPr>
          <p:cNvPr id="1030" name="Picture 6" descr="Audio Spectrogram Transformer">
            <a:extLst>
              <a:ext uri="{FF2B5EF4-FFF2-40B4-BE49-F238E27FC236}">
                <a16:creationId xmlns:a16="http://schemas.microsoft.com/office/drawing/2014/main" id="{28A79C61-310B-49BF-BA90-6F4983C73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5427" y="1391714"/>
            <a:ext cx="4448175" cy="391477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3">
            <a:extLst>
              <a:ext uri="{FF2B5EF4-FFF2-40B4-BE49-F238E27FC236}">
                <a16:creationId xmlns:a16="http://schemas.microsoft.com/office/drawing/2014/main" id="{29D3B50F-0B8B-4AAE-9629-E985FC532AA1}"/>
              </a:ext>
            </a:extLst>
          </p:cNvPr>
          <p:cNvSpPr txBox="1">
            <a:spLocks/>
          </p:cNvSpPr>
          <p:nvPr/>
        </p:nvSpPr>
        <p:spPr>
          <a:xfrm>
            <a:off x="8460973" y="5426089"/>
            <a:ext cx="2982344" cy="56633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AST Architecture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85079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01/07/2024</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114480" y="631889"/>
            <a:ext cx="4114800" cy="365125"/>
          </a:xfrm>
        </p:spPr>
        <p:txBody>
          <a:bodyPr/>
          <a:lstStyle/>
          <a:p>
            <a:r>
              <a:rPr lang="en-US" dirty="0"/>
              <a:t>Model architecture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9</a:t>
            </a:fld>
            <a:endParaRPr lang="en-US" dirty="0"/>
          </a:p>
        </p:txBody>
      </p:sp>
      <p:pic>
        <p:nvPicPr>
          <p:cNvPr id="1026" name="Picture 2">
            <a:extLst>
              <a:ext uri="{FF2B5EF4-FFF2-40B4-BE49-F238E27FC236}">
                <a16:creationId xmlns:a16="http://schemas.microsoft.com/office/drawing/2014/main" id="{97FBB919-78AC-431A-BB45-B6013FE80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5" y="890587"/>
            <a:ext cx="6437313" cy="564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767593"/>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Personalizzato 2">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{C038943D-EE37-422E-AD8A-D1ADCBAB749E}tf89338750_win32</Template>
  <TotalTime>7558</TotalTime>
  <Words>2409</Words>
  <Application>Microsoft Office PowerPoint</Application>
  <PresentationFormat>Widescreen</PresentationFormat>
  <Paragraphs>452</Paragraphs>
  <Slides>34</Slides>
  <Notes>5</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34</vt:i4>
      </vt:variant>
    </vt:vector>
  </HeadingPairs>
  <TitlesOfParts>
    <vt:vector size="38" baseType="lpstr">
      <vt:lpstr>Arial</vt:lpstr>
      <vt:lpstr>Calibri</vt:lpstr>
      <vt:lpstr>Montserrat</vt:lpstr>
      <vt:lpstr>GradientUnivers</vt:lpstr>
      <vt:lpstr>Acoustic scene classification </vt:lpstr>
      <vt:lpstr>Team</vt:lpstr>
      <vt:lpstr>Introduction</vt:lpstr>
      <vt:lpstr>Task specification</vt:lpstr>
      <vt:lpstr>Our key ideas </vt:lpstr>
      <vt:lpstr>TUT 17</vt:lpstr>
      <vt:lpstr>The model</vt:lpstr>
      <vt:lpstr>Presentazione standard di PowerPoint</vt:lpstr>
      <vt:lpstr>Presentazione standard di PowerPoint</vt:lpstr>
      <vt:lpstr>Data Pre-Processing</vt:lpstr>
      <vt:lpstr>Fine-Tuning</vt:lpstr>
      <vt:lpstr>Presentazione standard di PowerPoint</vt:lpstr>
      <vt:lpstr>Prompt-Tuning</vt:lpstr>
      <vt:lpstr>Presentazione standard di PowerPoint</vt:lpstr>
      <vt:lpstr>Cross validation</vt:lpstr>
      <vt:lpstr>Presentazione standard di PowerPoint</vt:lpstr>
      <vt:lpstr>Presentazione standard di PowerPoint</vt:lpstr>
      <vt:lpstr>Training</vt:lpstr>
      <vt:lpstr>Presentazione standard di PowerPoint</vt:lpstr>
      <vt:lpstr>Presentazione standard di PowerPoint</vt:lpstr>
      <vt:lpstr>Results</vt:lpstr>
      <vt:lpstr>Tables analysis</vt:lpstr>
      <vt:lpstr>10% train dataset</vt:lpstr>
      <vt:lpstr>10% train dataset with dropout</vt:lpstr>
      <vt:lpstr>50% train dataset</vt:lpstr>
      <vt:lpstr>100% train dataset</vt:lpstr>
      <vt:lpstr>Charts</vt:lpstr>
      <vt:lpstr>Charts</vt:lpstr>
      <vt:lpstr>Charts</vt:lpstr>
      <vt:lpstr>   Inference</vt:lpstr>
      <vt:lpstr>Accuracy inference table</vt:lpstr>
      <vt:lpstr>Presentazione standard di PowerPoint</vt:lpstr>
      <vt:lpstr>   Inference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Salvo Calcagno</dc:creator>
  <cp:lastModifiedBy>Aldo Barca</cp:lastModifiedBy>
  <cp:revision>178</cp:revision>
  <dcterms:created xsi:type="dcterms:W3CDTF">2023-05-16T15:20:59Z</dcterms:created>
  <dcterms:modified xsi:type="dcterms:W3CDTF">2024-06-29T15:04:13Z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